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56" r:id="rId2"/>
    <p:sldId id="257" r:id="rId3"/>
    <p:sldId id="258" r:id="rId4"/>
    <p:sldId id="259" r:id="rId5"/>
    <p:sldId id="285" r:id="rId6"/>
    <p:sldId id="260" r:id="rId7"/>
    <p:sldId id="282" r:id="rId8"/>
    <p:sldId id="283" r:id="rId9"/>
    <p:sldId id="284" r:id="rId10"/>
    <p:sldId id="298" r:id="rId11"/>
    <p:sldId id="286" r:id="rId12"/>
    <p:sldId id="287" r:id="rId13"/>
    <p:sldId id="297" r:id="rId14"/>
    <p:sldId id="294" r:id="rId15"/>
    <p:sldId id="288" r:id="rId16"/>
    <p:sldId id="289" r:id="rId17"/>
    <p:sldId id="290" r:id="rId18"/>
    <p:sldId id="295" r:id="rId19"/>
    <p:sldId id="296" r:id="rId20"/>
    <p:sldId id="291" r:id="rId21"/>
    <p:sldId id="293" r:id="rId22"/>
    <p:sldId id="292" r:id="rId2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1pPr>
    <a:lvl2pPr marL="0" marR="0" indent="228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Col>
    <a:lastRow>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lastRow>
    <a:firstRow>
      <a:tcTxStyle b="on"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firstRow>
  </a:tblStyle>
  <a:tblStyle styleId="{C7B018BB-80A7-4F77-B60F-C8B233D01FF8}" styleName="">
    <a:tblBg/>
    <a:wholeTbl>
      <a:tcTxStyle b="off" i="off">
        <a:font>
          <a:latin typeface="Helvetica Neue"/>
          <a:ea typeface="Helvetica Neue"/>
          <a:cs typeface="Helvetica Neue"/>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84E00"/>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firstRow>
  </a:tblStyle>
  <a:tblStyle styleId="{EEE7283C-3CF3-47DC-8721-378D4A62B228}" styleName="">
    <a:tblBg/>
    <a:wholeTbl>
      <a:tcTxStyle b="off" i="off">
        <a:font>
          <a:latin typeface="Helvetica Neue"/>
          <a:ea typeface="Helvetica Neue"/>
          <a:cs typeface="Helvetica Neue"/>
        </a:font>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firstRow>
  </a:tblStyle>
  <a:tblStyle styleId="{CF821DB8-F4EB-4A41-A1BA-3FCAFE7338EE}"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19728"/>
              <a:satOff val="5580"/>
              <a:lumOff val="-12961"/>
            </a:schemeClr>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firstRow>
  </a:tblStyle>
  <a:tblStyle styleId="{33BA23B1-9221-436E-865A-0063620EA4FD}" styleName="">
    <a:tblBg/>
    <a:wholeTbl>
      <a:tcTxStyle b="off" i="off">
        <a:font>
          <a:latin typeface="Helvetica Neue"/>
          <a:ea typeface="Helvetica Neue"/>
          <a:cs typeface="Helvetica Neue"/>
        </a:font>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8089"/>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firstRow>
  </a:tblStyle>
  <a:tblStyle styleId="{2708684C-4D16-4618-839F-0558EEFCDFE6}" styleName="">
    <a:tblBg/>
    <a:wholeTbl>
      <a:tcTxStyle b="off" i="off">
        <a:font>
          <a:latin typeface="Helvetica Neue"/>
          <a:ea typeface="Helvetica Neue"/>
          <a:cs typeface="Helvetica Neue"/>
        </a:font>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ff"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1" d="100"/>
          <a:sy n="31" d="100"/>
        </p:scale>
        <p:origin x="83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e" userId="361f7567-246a-486f-8abd-e4054395b077" providerId="ADAL" clId="{D19D49DE-667D-4834-9CE7-65DA6869D67C}"/>
    <pc:docChg chg="custSel addSld modSld">
      <pc:chgData name="Dave" userId="361f7567-246a-486f-8abd-e4054395b077" providerId="ADAL" clId="{D19D49DE-667D-4834-9CE7-65DA6869D67C}" dt="2023-11-16T00:53:01.080" v="33" actId="27636"/>
      <pc:docMkLst>
        <pc:docMk/>
      </pc:docMkLst>
      <pc:sldChg chg="modSp new mod">
        <pc:chgData name="Dave" userId="361f7567-246a-486f-8abd-e4054395b077" providerId="ADAL" clId="{D19D49DE-667D-4834-9CE7-65DA6869D67C}" dt="2023-11-16T00:53:01.080" v="33" actId="27636"/>
        <pc:sldMkLst>
          <pc:docMk/>
          <pc:sldMk cId="3169241675" sldId="298"/>
        </pc:sldMkLst>
        <pc:spChg chg="mod">
          <ac:chgData name="Dave" userId="361f7567-246a-486f-8abd-e4054395b077" providerId="ADAL" clId="{D19D49DE-667D-4834-9CE7-65DA6869D67C}" dt="2023-11-16T00:51:51.819" v="11" actId="20577"/>
          <ac:spMkLst>
            <pc:docMk/>
            <pc:sldMk cId="3169241675" sldId="298"/>
            <ac:spMk id="2" creationId="{55972192-83E6-7C35-F100-6064A0EAF7CB}"/>
          </ac:spMkLst>
        </pc:spChg>
        <pc:spChg chg="mod">
          <ac:chgData name="Dave" userId="361f7567-246a-486f-8abd-e4054395b077" providerId="ADAL" clId="{D19D49DE-667D-4834-9CE7-65DA6869D67C}" dt="2023-11-16T00:53:01.080" v="33" actId="27636"/>
          <ac:spMkLst>
            <pc:docMk/>
            <pc:sldMk cId="3169241675" sldId="298"/>
            <ac:spMk id="3" creationId="{F8E9F070-D853-286C-10C8-307E2863B53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1" name="Shape 151"/>
          <p:cNvSpPr>
            <a:spLocks noGrp="1" noRot="1" noChangeAspect="1"/>
          </p:cNvSpPr>
          <p:nvPr>
            <p:ph type="sldImg"/>
          </p:nvPr>
        </p:nvSpPr>
        <p:spPr>
          <a:xfrm>
            <a:off x="1143000" y="685800"/>
            <a:ext cx="4572000" cy="3429000"/>
          </a:xfrm>
          <a:prstGeom prst="rect">
            <a:avLst/>
          </a:prstGeom>
        </p:spPr>
        <p:txBody>
          <a:bodyPr/>
          <a:lstStyle/>
          <a:p>
            <a:endParaRPr/>
          </a:p>
        </p:txBody>
      </p:sp>
      <p:sp>
        <p:nvSpPr>
          <p:cNvPr id="152" name="Shape 15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Shape 160"/>
          <p:cNvSpPr>
            <a:spLocks noGrp="1" noRot="1" noChangeAspect="1"/>
          </p:cNvSpPr>
          <p:nvPr>
            <p:ph type="sldImg"/>
          </p:nvPr>
        </p:nvSpPr>
        <p:spPr>
          <a:prstGeom prst="rect">
            <a:avLst/>
          </a:prstGeom>
        </p:spPr>
        <p:txBody>
          <a:bodyPr/>
          <a:lstStyle/>
          <a:p>
            <a:endParaRPr/>
          </a:p>
        </p:txBody>
      </p:sp>
      <p:sp>
        <p:nvSpPr>
          <p:cNvPr id="161" name="Shape 161"/>
          <p:cNvSpPr>
            <a:spLocks noGrp="1"/>
          </p:cNvSpPr>
          <p:nvPr>
            <p:ph type="body" sz="quarter" idx="1"/>
          </p:nvPr>
        </p:nvSpPr>
        <p:spPr>
          <a:prstGeom prst="rect">
            <a:avLst/>
          </a:prstGeom>
        </p:spPr>
        <p:txBody>
          <a:bodyPr/>
          <a:lstStyle/>
          <a:p>
            <a:r>
              <a:t>JIM</a:t>
            </a:r>
          </a:p>
          <a:p>
            <a:r>
              <a:t>0:00 Title Slide </a:t>
            </a:r>
          </a:p>
          <a:p>
            <a:r>
              <a:t>(You don’t need to use this. These slides serve, at least for now as the trainers guide. Some, like this one, might just be placeholders.)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prstGeom prst="rect">
            <a:avLst/>
          </a:prstGeom>
        </p:spPr>
        <p:txBody>
          <a:bodyPr/>
          <a:lstStyle/>
          <a:p>
            <a:endParaRPr/>
          </a:p>
        </p:txBody>
      </p:sp>
      <p:sp>
        <p:nvSpPr>
          <p:cNvPr id="169" name="Shape 169"/>
          <p:cNvSpPr>
            <a:spLocks noGrp="1"/>
          </p:cNvSpPr>
          <p:nvPr>
            <p:ph type="body" sz="quarter" idx="1"/>
          </p:nvPr>
        </p:nvSpPr>
        <p:spPr>
          <a:prstGeom prst="rect">
            <a:avLst/>
          </a:prstGeom>
        </p:spPr>
        <p:txBody>
          <a:bodyPr/>
          <a:lstStyle/>
          <a:p>
            <a:r>
              <a:t>8:05 - David</a:t>
            </a:r>
          </a:p>
          <a:p>
            <a:r>
              <a:t>As we go deeper, we move from</a:t>
            </a:r>
          </a:p>
          <a:p>
            <a:r>
              <a:t>	-Disciple Maker	</a:t>
            </a:r>
          </a:p>
          <a:p>
            <a:r>
              <a:t>	-Disciples Making Disciples</a:t>
            </a:r>
          </a:p>
          <a:p>
            <a:r>
              <a:t>	-Multiplying Churches</a:t>
            </a:r>
          </a:p>
          <a:p>
            <a:r>
              <a:t>	-Multiplying Movements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noRot="1" noChangeAspect="1"/>
          </p:cNvSpPr>
          <p:nvPr>
            <p:ph type="sldImg"/>
          </p:nvPr>
        </p:nvSpPr>
        <p:spPr>
          <a:prstGeom prst="rect">
            <a:avLst/>
          </a:prstGeom>
        </p:spPr>
        <p:txBody>
          <a:bodyPr/>
          <a:lstStyle/>
          <a:p>
            <a:endParaRPr/>
          </a:p>
        </p:txBody>
      </p:sp>
      <p:sp>
        <p:nvSpPr>
          <p:cNvPr id="185" name="Shape 185"/>
          <p:cNvSpPr>
            <a:spLocks noGrp="1"/>
          </p:cNvSpPr>
          <p:nvPr>
            <p:ph type="body" sz="quarter" idx="1"/>
          </p:nvPr>
        </p:nvSpPr>
        <p:spPr>
          <a:prstGeom prst="rect">
            <a:avLst/>
          </a:prstGeom>
        </p:spPr>
        <p:txBody>
          <a:bodyPr/>
          <a:lstStyle/>
          <a:p>
            <a:r>
              <a:t>0:20 (11:00/9:00) DAVID:  If travel around the world…these would be essential.</a:t>
            </a:r>
          </a:p>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381000" y="685800"/>
            <a:ext cx="6096000" cy="3429000"/>
          </a:xfrm>
          <a:prstGeom prst="rect">
            <a:avLst/>
          </a:prstGeom>
        </p:spPr>
        <p:txBody>
          <a:bodyPr/>
          <a:lstStyle/>
          <a:p>
            <a:endParaRPr/>
          </a:p>
        </p:txBody>
      </p:sp>
      <p:sp>
        <p:nvSpPr>
          <p:cNvPr id="169" name="Shape 169"/>
          <p:cNvSpPr>
            <a:spLocks noGrp="1"/>
          </p:cNvSpPr>
          <p:nvPr>
            <p:ph type="body" sz="quarter" idx="1"/>
          </p:nvPr>
        </p:nvSpPr>
        <p:spPr>
          <a:prstGeom prst="rect">
            <a:avLst/>
          </a:prstGeom>
        </p:spPr>
        <p:txBody>
          <a:bodyPr/>
          <a:lstStyle/>
          <a:p>
            <a:r>
              <a:rPr dirty="0"/>
              <a:t>8:05 - David</a:t>
            </a:r>
          </a:p>
          <a:p>
            <a:r>
              <a:rPr dirty="0"/>
              <a:t>As we go deeper, we move from</a:t>
            </a:r>
          </a:p>
          <a:p>
            <a:r>
              <a:rPr dirty="0"/>
              <a:t>	-Disciple Maker	</a:t>
            </a:r>
          </a:p>
          <a:p>
            <a:r>
              <a:rPr dirty="0"/>
              <a:t>	-Disciples Making Disciples</a:t>
            </a:r>
          </a:p>
          <a:p>
            <a:r>
              <a:rPr dirty="0"/>
              <a:t>	-Multiplying Churches</a:t>
            </a:r>
          </a:p>
          <a:p>
            <a:r>
              <a:rPr dirty="0"/>
              <a:t>	-Multiplying Movements </a:t>
            </a:r>
          </a:p>
        </p:txBody>
      </p:sp>
    </p:spTree>
    <p:extLst>
      <p:ext uri="{BB962C8B-B14F-4D97-AF65-F5344CB8AC3E}">
        <p14:creationId xmlns:p14="http://schemas.microsoft.com/office/powerpoint/2010/main" val="1322900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noRot="1" noChangeAspect="1"/>
          </p:cNvSpPr>
          <p:nvPr>
            <p:ph type="sldImg"/>
          </p:nvPr>
        </p:nvSpPr>
        <p:spPr>
          <a:xfrm>
            <a:off x="381000" y="685800"/>
            <a:ext cx="6096000" cy="3429000"/>
          </a:xfrm>
          <a:prstGeom prst="rect">
            <a:avLst/>
          </a:prstGeom>
        </p:spPr>
        <p:txBody>
          <a:bodyPr/>
          <a:lstStyle/>
          <a:p>
            <a:endParaRPr/>
          </a:p>
        </p:txBody>
      </p:sp>
      <p:sp>
        <p:nvSpPr>
          <p:cNvPr id="192" name="Shape 192"/>
          <p:cNvSpPr>
            <a:spLocks noGrp="1"/>
          </p:cNvSpPr>
          <p:nvPr>
            <p:ph type="body" sz="quarter" idx="1"/>
          </p:nvPr>
        </p:nvSpPr>
        <p:spPr>
          <a:prstGeom prst="rect">
            <a:avLst/>
          </a:prstGeom>
        </p:spPr>
        <p:txBody>
          <a:bodyPr/>
          <a:lstStyle/>
          <a:p>
            <a:r>
              <a:rPr dirty="0"/>
              <a:t>0:30 (11:00/9:00</a:t>
            </a:r>
            <a:r>
              <a:rPr lang="en-US" dirty="0"/>
              <a:t>)</a:t>
            </a:r>
            <a:r>
              <a:rPr dirty="0"/>
              <a:t>: If travel around the world where see DMMs happening - elements </a:t>
            </a:r>
            <a:r>
              <a:rPr lang="en-US" dirty="0"/>
              <a:t>above </a:t>
            </a:r>
            <a:r>
              <a:rPr dirty="0"/>
              <a:t>always appear.  </a:t>
            </a:r>
            <a:r>
              <a:rPr lang="en-US" dirty="0"/>
              <a:t>But that’s not all it takes. It’s like sailing a </a:t>
            </a:r>
            <a:r>
              <a:rPr dirty="0"/>
              <a:t>Sail boat</a:t>
            </a:r>
            <a:r>
              <a:rPr lang="en-US" dirty="0"/>
              <a:t> – you may have ALL the elements right and be an expert sailor, but w/o wind nothing happens! Wind = Holy Spirit. We access “wind” through prayer which was previous lesson.)</a:t>
            </a:r>
            <a:r>
              <a:rPr dirty="0"/>
              <a:t>.</a:t>
            </a:r>
          </a:p>
          <a:p>
            <a:r>
              <a:rPr dirty="0"/>
              <a:t>If, one is not there, it </a:t>
            </a:r>
            <a:r>
              <a:rPr dirty="0" err="1"/>
              <a:t>ain’t</a:t>
            </a:r>
            <a:r>
              <a:rPr dirty="0"/>
              <a:t> gong any anywhere.</a:t>
            </a:r>
          </a:p>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37357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Discussion: Which of the 3 legs does your tradition tend to emphasize? Which one gets left out?</a:t>
            </a:r>
          </a:p>
        </p:txBody>
      </p:sp>
    </p:spTree>
    <p:extLst>
      <p:ext uri="{BB962C8B-B14F-4D97-AF65-F5344CB8AC3E}">
        <p14:creationId xmlns:p14="http://schemas.microsoft.com/office/powerpoint/2010/main" val="2797092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778000" y="2298700"/>
            <a:ext cx="20828000" cy="4648200"/>
          </a:xfrm>
          <a:prstGeom prst="rect">
            <a:avLst/>
          </a:prstGeom>
        </p:spPr>
        <p:txBody>
          <a:bodyPr anchor="b"/>
          <a:lstStyle/>
          <a:p>
            <a:r>
              <a:t>Title Text</a:t>
            </a:r>
          </a:p>
        </p:txBody>
      </p:sp>
      <p:sp>
        <p:nvSpPr>
          <p:cNvPr id="12"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ClrTx/>
              <a:buSzTx/>
              <a:buNone/>
              <a:defRPr sz="5400">
                <a:latin typeface="Museo Slab 500"/>
                <a:ea typeface="Museo Slab 500"/>
                <a:cs typeface="Museo Slab 500"/>
                <a:sym typeface="Museo Slab 500"/>
              </a:defRPr>
            </a:lvl1pPr>
            <a:lvl2pPr marL="0" indent="228600" algn="ctr">
              <a:spcBef>
                <a:spcPts val="0"/>
              </a:spcBef>
              <a:buClrTx/>
              <a:buSzTx/>
              <a:buNone/>
              <a:defRPr sz="5400">
                <a:latin typeface="Museo Slab 500"/>
                <a:ea typeface="Museo Slab 500"/>
                <a:cs typeface="Museo Slab 500"/>
                <a:sym typeface="Museo Slab 500"/>
              </a:defRPr>
            </a:lvl2pPr>
            <a:lvl3pPr marL="0" indent="457200" algn="ctr">
              <a:spcBef>
                <a:spcPts val="0"/>
              </a:spcBef>
              <a:buClrTx/>
              <a:buSzTx/>
              <a:buNone/>
              <a:defRPr sz="5400">
                <a:latin typeface="Museo Slab 500"/>
                <a:ea typeface="Museo Slab 500"/>
                <a:cs typeface="Museo Slab 500"/>
                <a:sym typeface="Museo Slab 500"/>
              </a:defRPr>
            </a:lvl3pPr>
            <a:lvl4pPr marL="0" indent="685800" algn="ctr">
              <a:spcBef>
                <a:spcPts val="0"/>
              </a:spcBef>
              <a:buClrTx/>
              <a:buSzTx/>
              <a:buNone/>
              <a:defRPr sz="5400">
                <a:latin typeface="Museo Slab 500"/>
                <a:ea typeface="Museo Slab 500"/>
                <a:cs typeface="Museo Slab 500"/>
                <a:sym typeface="Museo Slab 500"/>
              </a:defRPr>
            </a:lvl4pPr>
            <a:lvl5pPr marL="0" indent="914400" algn="ctr">
              <a:spcBef>
                <a:spcPts val="0"/>
              </a:spcBef>
              <a:buClrTx/>
              <a:buSzTx/>
              <a:buNone/>
              <a:defRPr sz="5400">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mp; Bullets">
    <p:bg>
      <p:bgPr>
        <a:solidFill>
          <a:srgbClr val="FFFFFF"/>
        </a:solidFill>
        <a:effectLst/>
      </p:bgPr>
    </p:bg>
    <p:spTree>
      <p:nvGrpSpPr>
        <p:cNvPr id="1" name=""/>
        <p:cNvGrpSpPr/>
        <p:nvPr/>
      </p:nvGrpSpPr>
      <p:grpSpPr>
        <a:xfrm>
          <a:off x="0" y="0"/>
          <a:ext cx="0" cy="0"/>
          <a:chOff x="0" y="0"/>
          <a:chExt cx="0" cy="0"/>
        </a:xfrm>
      </p:grpSpPr>
      <p:sp>
        <p:nvSpPr>
          <p:cNvPr id="134" name="Title Text"/>
          <p:cNvSpPr txBox="1">
            <a:spLocks noGrp="1"/>
          </p:cNvSpPr>
          <p:nvPr>
            <p:ph type="title"/>
          </p:nvPr>
        </p:nvSpPr>
        <p:spPr>
          <a:prstGeom prst="rect">
            <a:avLst/>
          </a:prstGeom>
        </p:spPr>
        <p:txBody>
          <a:bodyPr/>
          <a:lstStyle>
            <a:lvl1pPr>
              <a:defRPr>
                <a:solidFill>
                  <a:srgbClr val="000000"/>
                </a:solidFill>
              </a:defRPr>
            </a:lvl1pPr>
          </a:lstStyle>
          <a:p>
            <a:r>
              <a:t>Title Text</a:t>
            </a:r>
          </a:p>
        </p:txBody>
      </p:sp>
      <p:sp>
        <p:nvSpPr>
          <p:cNvPr id="135" name="Body Level One…"/>
          <p:cNvSpPr txBox="1">
            <a:spLocks noGrp="1"/>
          </p:cNvSpPr>
          <p:nvPr>
            <p:ph type="body" idx="1"/>
          </p:nvPr>
        </p:nvSpPr>
        <p:spPr>
          <a:prstGeom prst="rect">
            <a:avLst/>
          </a:prstGeom>
        </p:spPr>
        <p:txBody>
          <a:bodyPr/>
          <a:lstStyle>
            <a:lvl1pPr marL="846666" indent="-846666">
              <a:buClrTx/>
              <a:defRPr sz="6400">
                <a:solidFill>
                  <a:srgbClr val="000000"/>
                </a:solidFill>
                <a:latin typeface="Museo Slab 500"/>
                <a:ea typeface="Museo Slab 500"/>
                <a:cs typeface="Museo Slab 500"/>
                <a:sym typeface="Museo Slab 500"/>
              </a:defRPr>
            </a:lvl1pPr>
            <a:lvl2pPr marL="1481666" indent="-846666">
              <a:buClrTx/>
              <a:defRPr sz="6400">
                <a:solidFill>
                  <a:srgbClr val="000000"/>
                </a:solidFill>
                <a:latin typeface="Museo Slab 500"/>
                <a:ea typeface="Museo Slab 500"/>
                <a:cs typeface="Museo Slab 500"/>
                <a:sym typeface="Museo Slab 500"/>
              </a:defRPr>
            </a:lvl2pPr>
            <a:lvl3pPr marL="2116666" indent="-846666">
              <a:buClrTx/>
              <a:defRPr sz="6400">
                <a:solidFill>
                  <a:srgbClr val="000000"/>
                </a:solidFill>
                <a:latin typeface="Museo Slab 500"/>
                <a:ea typeface="Museo Slab 500"/>
                <a:cs typeface="Museo Slab 500"/>
                <a:sym typeface="Museo Slab 500"/>
              </a:defRPr>
            </a:lvl3pPr>
            <a:lvl4pPr marL="2751666" indent="-846666">
              <a:buClrTx/>
              <a:defRPr sz="6400">
                <a:solidFill>
                  <a:srgbClr val="000000"/>
                </a:solidFill>
                <a:latin typeface="Museo Slab 500"/>
                <a:ea typeface="Museo Slab 500"/>
                <a:cs typeface="Museo Slab 500"/>
                <a:sym typeface="Museo Slab 500"/>
              </a:defRPr>
            </a:lvl4pPr>
            <a:lvl5pPr marL="3386666" indent="-846666">
              <a:buClrTx/>
              <a:defRPr sz="6400">
                <a:solidFill>
                  <a:srgbClr val="000000"/>
                </a:solidFill>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143" name="Title Text"/>
          <p:cNvSpPr txBox="1">
            <a:spLocks noGrp="1"/>
          </p:cNvSpPr>
          <p:nvPr>
            <p:ph type="title"/>
          </p:nvPr>
        </p:nvSpPr>
        <p:spPr>
          <a:xfrm>
            <a:off x="1778000" y="2298700"/>
            <a:ext cx="20828000" cy="4648200"/>
          </a:xfrm>
          <a:prstGeom prst="rect">
            <a:avLst/>
          </a:prstGeom>
        </p:spPr>
        <p:txBody>
          <a:bodyPr anchor="b"/>
          <a:lstStyle>
            <a:lvl1pPr>
              <a:defRPr>
                <a:solidFill>
                  <a:srgbClr val="000000"/>
                </a:solidFill>
              </a:defRPr>
            </a:lvl1pPr>
          </a:lstStyle>
          <a:p>
            <a:r>
              <a:t>Title Text</a:t>
            </a:r>
          </a:p>
        </p:txBody>
      </p:sp>
      <p:sp>
        <p:nvSpPr>
          <p:cNvPr id="144"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ClrTx/>
              <a:buSzTx/>
              <a:buNone/>
              <a:defRPr sz="5400">
                <a:solidFill>
                  <a:srgbClr val="000000"/>
                </a:solidFill>
                <a:latin typeface="Museo Slab 500"/>
                <a:ea typeface="Museo Slab 500"/>
                <a:cs typeface="Museo Slab 500"/>
                <a:sym typeface="Museo Slab 500"/>
              </a:defRPr>
            </a:lvl1pPr>
            <a:lvl2pPr marL="0" indent="228600" algn="ctr">
              <a:spcBef>
                <a:spcPts val="0"/>
              </a:spcBef>
              <a:buClrTx/>
              <a:buSzTx/>
              <a:buNone/>
              <a:defRPr sz="5400">
                <a:solidFill>
                  <a:srgbClr val="000000"/>
                </a:solidFill>
                <a:latin typeface="Museo Slab 500"/>
                <a:ea typeface="Museo Slab 500"/>
                <a:cs typeface="Museo Slab 500"/>
                <a:sym typeface="Museo Slab 500"/>
              </a:defRPr>
            </a:lvl2pPr>
            <a:lvl3pPr marL="0" indent="457200" algn="ctr">
              <a:spcBef>
                <a:spcPts val="0"/>
              </a:spcBef>
              <a:buClrTx/>
              <a:buSzTx/>
              <a:buNone/>
              <a:defRPr sz="5400">
                <a:solidFill>
                  <a:srgbClr val="000000"/>
                </a:solidFill>
                <a:latin typeface="Museo Slab 500"/>
                <a:ea typeface="Museo Slab 500"/>
                <a:cs typeface="Museo Slab 500"/>
                <a:sym typeface="Museo Slab 500"/>
              </a:defRPr>
            </a:lvl3pPr>
            <a:lvl4pPr marL="0" indent="685800" algn="ctr">
              <a:spcBef>
                <a:spcPts val="0"/>
              </a:spcBef>
              <a:buClrTx/>
              <a:buSzTx/>
              <a:buNone/>
              <a:defRPr sz="5400">
                <a:solidFill>
                  <a:srgbClr val="000000"/>
                </a:solidFill>
                <a:latin typeface="Museo Slab 500"/>
                <a:ea typeface="Museo Slab 500"/>
                <a:cs typeface="Museo Slab 500"/>
                <a:sym typeface="Museo Slab 500"/>
              </a:defRPr>
            </a:lvl4pPr>
            <a:lvl5pPr marL="0" indent="914400" algn="ctr">
              <a:spcBef>
                <a:spcPts val="0"/>
              </a:spcBef>
              <a:buClrTx/>
              <a:buSzTx/>
              <a:buNone/>
              <a:defRPr sz="5400">
                <a:solidFill>
                  <a:srgbClr val="000000"/>
                </a:solidFill>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8016875" y="-63500"/>
            <a:ext cx="19831050" cy="132207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1651000" y="952500"/>
            <a:ext cx="10223500" cy="5549900"/>
          </a:xfrm>
          <a:prstGeom prst="rect">
            <a:avLst/>
          </a:prstGeom>
        </p:spPr>
        <p:txBody>
          <a:bodyPr anchor="b"/>
          <a:lstStyle>
            <a:lvl1pPr>
              <a:defRPr sz="8400"/>
            </a:lvl1pPr>
          </a:lstStyle>
          <a:p>
            <a:r>
              <a:t>Title Text</a:t>
            </a:r>
          </a:p>
        </p:txBody>
      </p:sp>
      <p:sp>
        <p:nvSpPr>
          <p:cNvPr id="40" name="Body Level One…"/>
          <p:cNvSpPr txBox="1">
            <a:spLocks noGrp="1"/>
          </p:cNvSpPr>
          <p:nvPr>
            <p:ph type="body" sz="quarter" idx="1"/>
          </p:nvPr>
        </p:nvSpPr>
        <p:spPr>
          <a:xfrm>
            <a:off x="1651000" y="6527800"/>
            <a:ext cx="10223500" cy="5727700"/>
          </a:xfrm>
          <a:prstGeom prst="rect">
            <a:avLst/>
          </a:prstGeom>
        </p:spPr>
        <p:txBody>
          <a:bodyPr anchor="t"/>
          <a:lstStyle>
            <a:lvl1pPr marL="0" indent="0" algn="ctr">
              <a:spcBef>
                <a:spcPts val="0"/>
              </a:spcBef>
              <a:buClrTx/>
              <a:buSzTx/>
              <a:buNone/>
              <a:defRPr sz="5400">
                <a:latin typeface="Museo Slab 500"/>
                <a:ea typeface="Museo Slab 500"/>
                <a:cs typeface="Museo Slab 500"/>
                <a:sym typeface="Museo Slab 500"/>
              </a:defRPr>
            </a:lvl1pPr>
            <a:lvl2pPr marL="0" indent="228600" algn="ctr">
              <a:spcBef>
                <a:spcPts val="0"/>
              </a:spcBef>
              <a:buClrTx/>
              <a:buSzTx/>
              <a:buNone/>
              <a:defRPr sz="5400">
                <a:latin typeface="Museo Slab 500"/>
                <a:ea typeface="Museo Slab 500"/>
                <a:cs typeface="Museo Slab 500"/>
                <a:sym typeface="Museo Slab 500"/>
              </a:defRPr>
            </a:lvl2pPr>
            <a:lvl3pPr marL="0" indent="457200" algn="ctr">
              <a:spcBef>
                <a:spcPts val="0"/>
              </a:spcBef>
              <a:buClrTx/>
              <a:buSzTx/>
              <a:buNone/>
              <a:defRPr sz="5400">
                <a:latin typeface="Museo Slab 500"/>
                <a:ea typeface="Museo Slab 500"/>
                <a:cs typeface="Museo Slab 500"/>
                <a:sym typeface="Museo Slab 500"/>
              </a:defRPr>
            </a:lvl3pPr>
            <a:lvl4pPr marL="0" indent="685800" algn="ctr">
              <a:spcBef>
                <a:spcPts val="0"/>
              </a:spcBef>
              <a:buClrTx/>
              <a:buSzTx/>
              <a:buNone/>
              <a:defRPr sz="5400">
                <a:latin typeface="Museo Slab 500"/>
                <a:ea typeface="Museo Slab 500"/>
                <a:cs typeface="Museo Slab 500"/>
                <a:sym typeface="Museo Slab 500"/>
              </a:defRPr>
            </a:lvl4pPr>
            <a:lvl5pPr marL="0" indent="914400" algn="ctr">
              <a:spcBef>
                <a:spcPts val="0"/>
              </a:spcBef>
              <a:buClrTx/>
              <a:buSzTx/>
              <a:buNone/>
              <a:defRPr sz="5400">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21"/>
          </p:nvPr>
        </p:nvSpPr>
        <p:spPr>
          <a:xfrm>
            <a:off x="9972675" y="2125132"/>
            <a:ext cx="16402050" cy="10934701"/>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1689100" y="3149600"/>
            <a:ext cx="10223500" cy="9296400"/>
          </a:xfrm>
          <a:prstGeom prst="rect">
            <a:avLst/>
          </a:prstGeom>
        </p:spPr>
        <p:txBody>
          <a:bodyPr/>
          <a:lstStyle>
            <a:lvl1pPr marL="558800" indent="-558800">
              <a:spcBef>
                <a:spcPts val="4500"/>
              </a:spcBef>
              <a:buClrTx/>
              <a:defRPr sz="5700">
                <a:latin typeface="Museo Slab 500"/>
                <a:ea typeface="Museo Slab 500"/>
                <a:cs typeface="Museo Slab 500"/>
                <a:sym typeface="Museo Slab 500"/>
              </a:defRPr>
            </a:lvl1pPr>
            <a:lvl2pPr marL="1117600" indent="-558800">
              <a:spcBef>
                <a:spcPts val="4500"/>
              </a:spcBef>
              <a:buClrTx/>
              <a:defRPr sz="5700">
                <a:latin typeface="Museo Slab 500"/>
                <a:ea typeface="Museo Slab 500"/>
                <a:cs typeface="Museo Slab 500"/>
                <a:sym typeface="Museo Slab 500"/>
              </a:defRPr>
            </a:lvl2pPr>
            <a:lvl3pPr marL="1676400" indent="-558800">
              <a:spcBef>
                <a:spcPts val="4500"/>
              </a:spcBef>
              <a:buClrTx/>
              <a:defRPr sz="5700">
                <a:latin typeface="Museo Slab 500"/>
                <a:ea typeface="Museo Slab 500"/>
                <a:cs typeface="Museo Slab 500"/>
                <a:sym typeface="Museo Slab 500"/>
              </a:defRPr>
            </a:lvl3pPr>
            <a:lvl4pPr marL="2235200" indent="-558800">
              <a:spcBef>
                <a:spcPts val="4500"/>
              </a:spcBef>
              <a:buClrTx/>
              <a:defRPr sz="5700">
                <a:latin typeface="Museo Slab 500"/>
                <a:ea typeface="Museo Slab 500"/>
                <a:cs typeface="Museo Slab 500"/>
                <a:sym typeface="Museo Slab 500"/>
              </a:defRPr>
            </a:lvl4pPr>
            <a:lvl5pPr marL="2794000" indent="-558800">
              <a:spcBef>
                <a:spcPts val="4500"/>
              </a:spcBef>
              <a:buClrTx/>
              <a:defRPr sz="5700">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1689100" y="1778000"/>
            <a:ext cx="21005800" cy="10160000"/>
          </a:xfrm>
          <a:prstGeom prst="rect">
            <a:avLst/>
          </a:prstGeom>
        </p:spPr>
        <p:txBody>
          <a:bodyPr/>
          <a:lstStyle>
            <a:lvl1pPr>
              <a:buClrTx/>
              <a:defRPr>
                <a:latin typeface="Museo Slab 500"/>
                <a:ea typeface="Museo Slab 500"/>
                <a:cs typeface="Museo Slab 500"/>
                <a:sym typeface="Museo Slab 500"/>
              </a:defRPr>
            </a:lvl1pPr>
            <a:lvl2pPr>
              <a:buClrTx/>
              <a:defRPr>
                <a:latin typeface="Museo Slab 500"/>
                <a:ea typeface="Museo Slab 500"/>
                <a:cs typeface="Museo Slab 500"/>
                <a:sym typeface="Museo Slab 500"/>
              </a:defRPr>
            </a:lvl2pPr>
            <a:lvl3pPr>
              <a:buClrTx/>
              <a:defRPr>
                <a:latin typeface="Museo Slab 500"/>
                <a:ea typeface="Museo Slab 500"/>
                <a:cs typeface="Museo Slab 500"/>
                <a:sym typeface="Museo Slab 500"/>
              </a:defRPr>
            </a:lvl3pPr>
            <a:lvl4pPr>
              <a:buClrTx/>
              <a:defRPr>
                <a:latin typeface="Museo Slab 500"/>
                <a:ea typeface="Museo Slab 500"/>
                <a:cs typeface="Museo Slab 500"/>
                <a:sym typeface="Museo Slab 500"/>
              </a:defRPr>
            </a:lvl4pPr>
            <a:lvl5pPr>
              <a:buClrTx/>
              <a:defRPr>
                <a:latin typeface="Museo Slab 500"/>
                <a:ea typeface="Museo Slab 500"/>
                <a:cs typeface="Museo Slab 500"/>
                <a:sym typeface="Museo Slab 500"/>
              </a:defRPr>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15290800" y="6870700"/>
            <a:ext cx="8343900" cy="5562600"/>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15316200" y="952500"/>
            <a:ext cx="8305800" cy="5537200"/>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1739900" y="-258233"/>
            <a:ext cx="20065999" cy="13377332"/>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0" y="-1291579"/>
            <a:ext cx="29260800" cy="19507201"/>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 Top">
    <p:bg>
      <p:bgPr>
        <a:solidFill>
          <a:srgbClr val="FFFFFF"/>
        </a:solidFill>
        <a:effectLst/>
      </p:bgPr>
    </p:bg>
    <p:spTree>
      <p:nvGrpSpPr>
        <p:cNvPr id="1" name=""/>
        <p:cNvGrpSpPr/>
        <p:nvPr/>
      </p:nvGrpSpPr>
      <p:grpSpPr>
        <a:xfrm>
          <a:off x="0" y="0"/>
          <a:ext cx="0" cy="0"/>
          <a:chOff x="0" y="0"/>
          <a:chExt cx="0" cy="0"/>
        </a:xfrm>
      </p:grpSpPr>
      <p:sp>
        <p:nvSpPr>
          <p:cNvPr id="117" name="Title Text"/>
          <p:cNvSpPr txBox="1">
            <a:spLocks noGrp="1"/>
          </p:cNvSpPr>
          <p:nvPr>
            <p:ph type="title"/>
          </p:nvPr>
        </p:nvSpPr>
        <p:spPr>
          <a:prstGeom prst="rect">
            <a:avLst/>
          </a:prstGeom>
        </p:spPr>
        <p:txBody>
          <a:bodyPr/>
          <a:lstStyle>
            <a:lvl1pPr>
              <a:defRPr>
                <a:solidFill>
                  <a:srgbClr val="000000"/>
                </a:solidFill>
                <a:latin typeface="Futura"/>
                <a:ea typeface="Futura"/>
                <a:cs typeface="Futura"/>
                <a:sym typeface="Futura"/>
              </a:defRPr>
            </a:lvl1pPr>
          </a:lstStyle>
          <a:p>
            <a:r>
              <a:t>Title Text</a:t>
            </a:r>
          </a:p>
        </p:txBody>
      </p:sp>
      <p:sp>
        <p:nvSpPr>
          <p:cNvPr id="118"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mp; Bullets">
    <p:bg>
      <p:bgPr>
        <a:solidFill>
          <a:srgbClr val="FFFFFF"/>
        </a:solidFill>
        <a:effectLst/>
      </p:bgPr>
    </p:bg>
    <p:spTree>
      <p:nvGrpSpPr>
        <p:cNvPr id="1" name=""/>
        <p:cNvGrpSpPr/>
        <p:nvPr/>
      </p:nvGrpSpPr>
      <p:grpSpPr>
        <a:xfrm>
          <a:off x="0" y="0"/>
          <a:ext cx="0" cy="0"/>
          <a:chOff x="0" y="0"/>
          <a:chExt cx="0" cy="0"/>
        </a:xfrm>
      </p:grpSpPr>
      <p:sp>
        <p:nvSpPr>
          <p:cNvPr id="125" name="Title Text"/>
          <p:cNvSpPr txBox="1">
            <a:spLocks noGrp="1"/>
          </p:cNvSpPr>
          <p:nvPr>
            <p:ph type="title"/>
          </p:nvPr>
        </p:nvSpPr>
        <p:spPr>
          <a:prstGeom prst="rect">
            <a:avLst/>
          </a:prstGeom>
        </p:spPr>
        <p:txBody>
          <a:bodyPr/>
          <a:lstStyle>
            <a:lvl1pPr>
              <a:defRPr>
                <a:solidFill>
                  <a:srgbClr val="000000"/>
                </a:solidFill>
                <a:latin typeface="+mn-lt"/>
                <a:ea typeface="+mn-ea"/>
                <a:cs typeface="+mn-cs"/>
                <a:sym typeface="Helvetica Neue Medium"/>
              </a:defRPr>
            </a:lvl1pPr>
          </a:lstStyle>
          <a:p>
            <a:r>
              <a:t>Title Text</a:t>
            </a:r>
          </a:p>
        </p:txBody>
      </p:sp>
      <p:sp>
        <p:nvSpPr>
          <p:cNvPr id="126" name="Body Level One…"/>
          <p:cNvSpPr txBox="1">
            <a:spLocks noGrp="1"/>
          </p:cNvSpPr>
          <p:nvPr>
            <p:ph type="body" idx="1"/>
          </p:nvPr>
        </p:nvSpPr>
        <p:spPr>
          <a:prstGeom prst="rect">
            <a:avLst/>
          </a:prstGeom>
        </p:spPr>
        <p:txBody>
          <a:bodyPr/>
          <a:lstStyle>
            <a:lvl1pPr>
              <a:buClrTx/>
              <a:defRPr>
                <a:solidFill>
                  <a:srgbClr val="000000"/>
                </a:solidFill>
              </a:defRPr>
            </a:lvl1pPr>
            <a:lvl2pPr>
              <a:buClrTx/>
              <a:defRPr>
                <a:solidFill>
                  <a:srgbClr val="000000"/>
                </a:solidFill>
              </a:defRPr>
            </a:lvl2pPr>
            <a:lvl3pPr>
              <a:buClrTx/>
              <a:defRPr>
                <a:solidFill>
                  <a:srgbClr val="000000"/>
                </a:solidFill>
              </a:defRPr>
            </a:lvl3pPr>
            <a:lvl4pPr>
              <a:buClrTx/>
              <a:defRPr>
                <a:solidFill>
                  <a:srgbClr val="000000"/>
                </a:solidFill>
              </a:defRPr>
            </a:lvl4pPr>
            <a:lvl5pPr>
              <a:buClrTx/>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2" r:id="rId2"/>
    <p:sldLayoutId id="2147483655" r:id="rId3"/>
    <p:sldLayoutId id="2147483656" r:id="rId4"/>
    <p:sldLayoutId id="2147483657" r:id="rId5"/>
    <p:sldLayoutId id="2147483659" r:id="rId6"/>
    <p:sldLayoutId id="2147483660" r:id="rId7"/>
    <p:sldLayoutId id="2147483661" r:id="rId8"/>
    <p:sldLayoutId id="2147483662" r:id="rId9"/>
    <p:sldLayoutId id="2147483663" r:id="rId10"/>
    <p:sldLayoutId id="2147483664" r:id="rId11"/>
  </p:sldLayoutIdLst>
  <p:transition spd="med"/>
  <p:txStyles>
    <p:titleStyle>
      <a:lvl1pPr marL="0" marR="0" indent="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1pPr>
      <a:lvl2pPr marL="0" marR="0" indent="2286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2pPr>
      <a:lvl3pPr marL="0" marR="0" indent="4572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3pPr>
      <a:lvl4pPr marL="0" marR="0" indent="6858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4pPr>
      <a:lvl5pPr marL="0" marR="0" indent="9144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5pPr>
      <a:lvl6pPr marL="0" marR="0" indent="11430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6pPr>
      <a:lvl7pPr marL="0" marR="0" indent="13716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7pPr>
      <a:lvl8pPr marL="0" marR="0" indent="16002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8pPr>
      <a:lvl9pPr marL="0" marR="0" indent="1828800" algn="ctr" defTabSz="825500" latinLnBrk="0">
        <a:lnSpc>
          <a:spcPct val="100000"/>
        </a:lnSpc>
        <a:spcBef>
          <a:spcPts val="0"/>
        </a:spcBef>
        <a:spcAft>
          <a:spcPts val="0"/>
        </a:spcAft>
        <a:buClrTx/>
        <a:buSzTx/>
        <a:buFontTx/>
        <a:buNone/>
        <a:tabLst/>
        <a:defRPr sz="11200" b="0" i="0" u="none" strike="noStrike" cap="none" spc="0" baseline="0">
          <a:solidFill>
            <a:srgbClr val="FFFFFF"/>
          </a:solidFill>
          <a:uFillTx/>
          <a:latin typeface="Futura Bold"/>
          <a:ea typeface="Futura Bold"/>
          <a:cs typeface="Futura Bold"/>
          <a:sym typeface="Futura Bold"/>
        </a:defRPr>
      </a:lvl9pPr>
    </p:titleStyle>
    <p:bodyStyle>
      <a:lvl1pPr marL="63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1pPr>
      <a:lvl2pPr marL="127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2pPr>
      <a:lvl3pPr marL="190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3pPr>
      <a:lvl4pPr marL="254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4pPr>
      <a:lvl5pPr marL="317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5pPr>
      <a:lvl6pPr marL="381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6pPr>
      <a:lvl7pPr marL="444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7pPr>
      <a:lvl8pPr marL="5080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8pPr>
      <a:lvl9pPr marL="5715000" marR="0" indent="-635000" algn="l" defTabSz="825500" rtl="0" latinLnBrk="0">
        <a:lnSpc>
          <a:spcPct val="100000"/>
        </a:lnSpc>
        <a:spcBef>
          <a:spcPts val="5900"/>
        </a:spcBef>
        <a:spcAft>
          <a:spcPts val="0"/>
        </a:spcAft>
        <a:buClr>
          <a:srgbClr val="FFFFFF"/>
        </a:buClr>
        <a:buSzPct val="125000"/>
        <a:buFontTx/>
        <a:buChar char="•"/>
        <a:tabLst/>
        <a:defRPr sz="4800" b="0" i="0" u="none" strike="noStrike" cap="none" spc="0" baseline="0">
          <a:solidFill>
            <a:srgbClr val="FFFFFF"/>
          </a:solidFill>
          <a:uFillTx/>
          <a:latin typeface="Helvetica Neue"/>
          <a:ea typeface="Helvetica Neue"/>
          <a:cs typeface="Helvetica Neue"/>
          <a:sym typeface="Helvetica Neue"/>
        </a:defRPr>
      </a:lvl9pPr>
    </p:bodyStyle>
    <p:otherStyle>
      <a:lvl1pPr marL="0" marR="0" indent="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hyperlink" Target="https://www.biblegateway.com/passage/?search=Deuteronomy%206&amp;version=NIV" TargetMode="Externa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4" name="Screen Shot 2019-08-23 at 10.47.36 AM.png" descr="Screen Shot 2019-08-23 at 10.47.36 AM.png"/>
          <p:cNvPicPr>
            <a:picLocks noChangeAspect="1"/>
          </p:cNvPicPr>
          <p:nvPr/>
        </p:nvPicPr>
        <p:blipFill>
          <a:blip r:embed="rId3"/>
          <a:stretch>
            <a:fillRect/>
          </a:stretch>
        </p:blipFill>
        <p:spPr>
          <a:xfrm>
            <a:off x="-33957" y="-917886"/>
            <a:ext cx="24451914" cy="16466172"/>
          </a:xfrm>
          <a:prstGeom prst="rect">
            <a:avLst/>
          </a:prstGeom>
          <a:ln w="12700">
            <a:miter lim="400000"/>
          </a:ln>
        </p:spPr>
      </p:pic>
      <p:sp>
        <p:nvSpPr>
          <p:cNvPr id="155" name="Training Session 3: Engage"/>
          <p:cNvSpPr txBox="1">
            <a:spLocks noGrp="1"/>
          </p:cNvSpPr>
          <p:nvPr>
            <p:ph type="body" sz="quarter" idx="1"/>
          </p:nvPr>
        </p:nvSpPr>
        <p:spPr>
          <a:xfrm>
            <a:off x="1660935" y="2566307"/>
            <a:ext cx="20828001" cy="1587501"/>
          </a:xfrm>
          <a:prstGeom prst="rect">
            <a:avLst/>
          </a:prstGeom>
        </p:spPr>
        <p:txBody>
          <a:bodyPr/>
          <a:lstStyle>
            <a:lvl1pPr>
              <a:defRPr sz="7800"/>
            </a:lvl1pPr>
          </a:lstStyle>
          <a:p>
            <a:r>
              <a:t>Training Session 3: Engage</a:t>
            </a:r>
          </a:p>
        </p:txBody>
      </p:sp>
      <p:sp>
        <p:nvSpPr>
          <p:cNvPr id="156" name="Habits of a Multiplying Disciple"/>
          <p:cNvSpPr txBox="1"/>
          <p:nvPr/>
        </p:nvSpPr>
        <p:spPr>
          <a:xfrm>
            <a:off x="260895" y="-2054631"/>
            <a:ext cx="23862210" cy="4648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a:defRPr sz="10900" b="0">
                <a:solidFill>
                  <a:srgbClr val="000000"/>
                </a:solidFill>
                <a:latin typeface="Futura Bold"/>
                <a:ea typeface="Futura Bold"/>
                <a:cs typeface="Futura Bold"/>
                <a:sym typeface="Futura Bold"/>
              </a:defRPr>
            </a:lvl1pPr>
          </a:lstStyle>
          <a:p>
            <a:r>
              <a:t>Habits of a Multiplying Disciple</a:t>
            </a:r>
          </a:p>
        </p:txBody>
      </p:sp>
      <p:sp>
        <p:nvSpPr>
          <p:cNvPr id="157" name="Rectangle"/>
          <p:cNvSpPr/>
          <p:nvPr/>
        </p:nvSpPr>
        <p:spPr>
          <a:xfrm>
            <a:off x="-18455" y="12042477"/>
            <a:ext cx="24384001" cy="1762126"/>
          </a:xfrm>
          <a:prstGeom prst="rect">
            <a:avLst/>
          </a:prstGeom>
          <a:solidFill>
            <a:srgbClr val="000000"/>
          </a:solidFill>
          <a:ln w="12700">
            <a:miter lim="400000"/>
          </a:ln>
        </p:spPr>
        <p:txBody>
          <a:bodyPr lIns="0" tIns="0" rIns="0" bIns="0" anchor="ctr"/>
          <a:lstStyle/>
          <a:p>
            <a:pPr>
              <a:defRPr sz="3200" b="0">
                <a:latin typeface="+mn-lt"/>
                <a:ea typeface="+mn-ea"/>
                <a:cs typeface="+mn-cs"/>
                <a:sym typeface="Helvetica Neue Medium"/>
              </a:defRPr>
            </a:pPr>
            <a:endParaRPr/>
          </a:p>
        </p:txBody>
      </p:sp>
      <p:pic>
        <p:nvPicPr>
          <p:cNvPr id="158" name="logo black white letters.png" descr="logo black white letters.png"/>
          <p:cNvPicPr>
            <a:picLocks noChangeAspect="1"/>
          </p:cNvPicPr>
          <p:nvPr/>
        </p:nvPicPr>
        <p:blipFill>
          <a:blip r:embed="rId4"/>
          <a:stretch>
            <a:fillRect/>
          </a:stretch>
        </p:blipFill>
        <p:spPr>
          <a:xfrm>
            <a:off x="18021300" y="12186939"/>
            <a:ext cx="6019800" cy="1473201"/>
          </a:xfrm>
          <a:prstGeom prst="rect">
            <a:avLst/>
          </a:prstGeom>
          <a:ln w="12700">
            <a:miter lim="400000"/>
          </a:ln>
        </p:spPr>
      </p:pic>
      <p:sp>
        <p:nvSpPr>
          <p:cNvPr id="159" name="© New Generations 2020"/>
          <p:cNvSpPr txBox="1"/>
          <p:nvPr/>
        </p:nvSpPr>
        <p:spPr>
          <a:xfrm>
            <a:off x="1089545" y="12674162"/>
            <a:ext cx="3840152" cy="4987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2600" b="0"/>
            </a:lvl1pPr>
          </a:lstStyle>
          <a:p>
            <a:pPr>
              <a:defRPr sz="3800" b="1"/>
            </a:pPr>
            <a:r>
              <a:rPr sz="2600" b="0"/>
              <a:t>© New Generations 2020</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72192-83E6-7C35-F100-6064A0EAF7CB}"/>
              </a:ext>
            </a:extLst>
          </p:cNvPr>
          <p:cNvSpPr>
            <a:spLocks noGrp="1"/>
          </p:cNvSpPr>
          <p:nvPr>
            <p:ph type="title"/>
          </p:nvPr>
        </p:nvSpPr>
        <p:spPr/>
        <p:txBody>
          <a:bodyPr/>
          <a:lstStyle/>
          <a:p>
            <a:r>
              <a:rPr lang="en-US" dirty="0"/>
              <a:t>Deut. 6:4-9</a:t>
            </a:r>
          </a:p>
        </p:txBody>
      </p:sp>
      <p:sp>
        <p:nvSpPr>
          <p:cNvPr id="3" name="Text Placeholder 2">
            <a:extLst>
              <a:ext uri="{FF2B5EF4-FFF2-40B4-BE49-F238E27FC236}">
                <a16:creationId xmlns:a16="http://schemas.microsoft.com/office/drawing/2014/main" id="{F8E9F070-D853-286C-10C8-307E2863B53C}"/>
              </a:ext>
            </a:extLst>
          </p:cNvPr>
          <p:cNvSpPr>
            <a:spLocks noGrp="1"/>
          </p:cNvSpPr>
          <p:nvPr>
            <p:ph type="body" idx="1"/>
          </p:nvPr>
        </p:nvSpPr>
        <p:spPr>
          <a:xfrm>
            <a:off x="1689100" y="2951018"/>
            <a:ext cx="21005800" cy="9494982"/>
          </a:xfrm>
        </p:spPr>
        <p:txBody>
          <a:bodyPr>
            <a:normAutofit fontScale="77500" lnSpcReduction="20000"/>
          </a:bodyPr>
          <a:lstStyle/>
          <a:p>
            <a:pPr marL="0" indent="0" algn="l">
              <a:buNone/>
            </a:pPr>
            <a:r>
              <a:rPr lang="en-US" b="1" i="0" baseline="30000" dirty="0">
                <a:solidFill>
                  <a:srgbClr val="000000"/>
                </a:solidFill>
                <a:effectLst/>
                <a:latin typeface="system-ui"/>
              </a:rPr>
              <a:t>4 </a:t>
            </a:r>
            <a:r>
              <a:rPr lang="en-US" b="0" i="0" dirty="0">
                <a:solidFill>
                  <a:srgbClr val="000000"/>
                </a:solidFill>
                <a:effectLst/>
                <a:latin typeface="system-ui"/>
              </a:rPr>
              <a:t>Hear, O Israel: The </a:t>
            </a:r>
            <a:r>
              <a:rPr lang="en-US" b="0" i="0" cap="small" dirty="0">
                <a:solidFill>
                  <a:srgbClr val="000000"/>
                </a:solidFill>
                <a:effectLst/>
                <a:latin typeface="system-ui"/>
              </a:rPr>
              <a:t>Lord</a:t>
            </a:r>
            <a:r>
              <a:rPr lang="en-US" b="0" i="0" dirty="0">
                <a:solidFill>
                  <a:srgbClr val="000000"/>
                </a:solidFill>
                <a:effectLst/>
                <a:latin typeface="system-ui"/>
              </a:rPr>
              <a:t> our God, the </a:t>
            </a:r>
            <a:r>
              <a:rPr lang="en-US" b="0" i="0" cap="small" dirty="0">
                <a:solidFill>
                  <a:srgbClr val="000000"/>
                </a:solidFill>
                <a:effectLst/>
                <a:latin typeface="system-ui"/>
              </a:rPr>
              <a:t>Lord</a:t>
            </a:r>
            <a:r>
              <a:rPr lang="en-US" b="0" i="0" dirty="0">
                <a:solidFill>
                  <a:srgbClr val="000000"/>
                </a:solidFill>
                <a:effectLst/>
                <a:latin typeface="system-ui"/>
              </a:rPr>
              <a:t> is one.</a:t>
            </a:r>
            <a:endParaRPr lang="en-US" baseline="30000" dirty="0">
              <a:latin typeface="system-ui"/>
            </a:endParaRPr>
          </a:p>
          <a:p>
            <a:pPr marL="0" indent="0" algn="l">
              <a:buNone/>
            </a:pPr>
            <a:r>
              <a:rPr lang="en-US" b="1" i="0" baseline="30000" dirty="0">
                <a:solidFill>
                  <a:srgbClr val="000000"/>
                </a:solidFill>
                <a:effectLst/>
                <a:latin typeface="system-ui"/>
              </a:rPr>
              <a:t>5 </a:t>
            </a:r>
            <a:r>
              <a:rPr lang="en-US" b="0" i="0" dirty="0">
                <a:solidFill>
                  <a:srgbClr val="000000"/>
                </a:solidFill>
                <a:effectLst/>
                <a:latin typeface="system-ui"/>
              </a:rPr>
              <a:t>Love the </a:t>
            </a:r>
            <a:r>
              <a:rPr lang="en-US" b="0" i="0" cap="small" dirty="0">
                <a:solidFill>
                  <a:srgbClr val="000000"/>
                </a:solidFill>
                <a:effectLst/>
                <a:latin typeface="system-ui"/>
              </a:rPr>
              <a:t>Lord</a:t>
            </a:r>
            <a:r>
              <a:rPr lang="en-US" b="0" i="0" dirty="0">
                <a:solidFill>
                  <a:srgbClr val="000000"/>
                </a:solidFill>
                <a:effectLst/>
                <a:latin typeface="system-ui"/>
              </a:rPr>
              <a:t> your God with all your heart and with all your soul and with all your strength. </a:t>
            </a:r>
          </a:p>
          <a:p>
            <a:pPr marL="0" indent="0" algn="l">
              <a:buNone/>
            </a:pPr>
            <a:r>
              <a:rPr lang="en-US" b="1" i="0" baseline="30000" dirty="0">
                <a:solidFill>
                  <a:srgbClr val="000000"/>
                </a:solidFill>
                <a:effectLst/>
                <a:latin typeface="system-ui"/>
              </a:rPr>
              <a:t>6 </a:t>
            </a:r>
            <a:r>
              <a:rPr lang="en-US" b="0" i="0" dirty="0">
                <a:solidFill>
                  <a:srgbClr val="000000"/>
                </a:solidFill>
                <a:effectLst/>
                <a:latin typeface="system-ui"/>
              </a:rPr>
              <a:t>These commandments that I give you today are to be on your hearts. </a:t>
            </a:r>
          </a:p>
          <a:p>
            <a:pPr marL="0" indent="0" algn="l">
              <a:buNone/>
            </a:pPr>
            <a:r>
              <a:rPr lang="en-US" b="1" i="0" baseline="30000" dirty="0">
                <a:solidFill>
                  <a:srgbClr val="000000"/>
                </a:solidFill>
                <a:effectLst/>
                <a:latin typeface="system-ui"/>
              </a:rPr>
              <a:t>7 </a:t>
            </a:r>
            <a:r>
              <a:rPr lang="en-US" b="0" i="0" dirty="0">
                <a:solidFill>
                  <a:srgbClr val="000000"/>
                </a:solidFill>
                <a:effectLst/>
                <a:latin typeface="system-ui"/>
              </a:rPr>
              <a:t>Impress them on your children. Talk about them when you sit at home and when you walk along the road, when you lie down and when you get up. </a:t>
            </a:r>
          </a:p>
          <a:p>
            <a:pPr marL="0" indent="0" algn="l">
              <a:buNone/>
            </a:pPr>
            <a:r>
              <a:rPr lang="en-US" b="1" i="0" baseline="30000" dirty="0">
                <a:solidFill>
                  <a:srgbClr val="000000"/>
                </a:solidFill>
                <a:effectLst/>
                <a:latin typeface="system-ui"/>
              </a:rPr>
              <a:t>8 </a:t>
            </a:r>
            <a:r>
              <a:rPr lang="en-US" b="0" i="0" dirty="0">
                <a:solidFill>
                  <a:srgbClr val="000000"/>
                </a:solidFill>
                <a:effectLst/>
                <a:latin typeface="system-ui"/>
              </a:rPr>
              <a:t>Tie them as symbols on your hands and bind them on your foreheads. </a:t>
            </a:r>
          </a:p>
          <a:p>
            <a:pPr marL="0" indent="0" algn="l">
              <a:buNone/>
            </a:pPr>
            <a:r>
              <a:rPr lang="en-US" b="1" i="0" baseline="30000" dirty="0">
                <a:solidFill>
                  <a:srgbClr val="000000"/>
                </a:solidFill>
                <a:effectLst/>
                <a:latin typeface="system-ui"/>
              </a:rPr>
              <a:t>9 </a:t>
            </a:r>
            <a:r>
              <a:rPr lang="en-US" b="0" i="0" dirty="0">
                <a:solidFill>
                  <a:srgbClr val="000000"/>
                </a:solidFill>
                <a:effectLst/>
                <a:latin typeface="system-ui"/>
              </a:rPr>
              <a:t>Write them on the doorframes of your houses and on your gates.</a:t>
            </a:r>
            <a:br>
              <a:rPr lang="en-US" b="0" i="0" dirty="0">
                <a:solidFill>
                  <a:srgbClr val="4A4A4A"/>
                </a:solidFill>
                <a:effectLst/>
                <a:latin typeface="system-ui"/>
                <a:hlinkClick r:id="rId2" tooltip="View Full Chapter"/>
              </a:rPr>
            </a:br>
            <a:endParaRPr lang="en-US" dirty="0"/>
          </a:p>
        </p:txBody>
      </p:sp>
    </p:spTree>
    <p:extLst>
      <p:ext uri="{BB962C8B-B14F-4D97-AF65-F5344CB8AC3E}">
        <p14:creationId xmlns:p14="http://schemas.microsoft.com/office/powerpoint/2010/main" val="316924167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83E2F-A1FA-4274-8268-F884E1C6876E}"/>
              </a:ext>
            </a:extLst>
          </p:cNvPr>
          <p:cNvSpPr>
            <a:spLocks noGrp="1"/>
          </p:cNvSpPr>
          <p:nvPr>
            <p:ph type="title"/>
          </p:nvPr>
        </p:nvSpPr>
        <p:spPr/>
        <p:txBody>
          <a:bodyPr>
            <a:normAutofit fontScale="90000"/>
          </a:bodyPr>
          <a:lstStyle/>
          <a:p>
            <a:r>
              <a:rPr lang="en-US" dirty="0"/>
              <a:t>Large Group: “Living out Loud”</a:t>
            </a:r>
          </a:p>
        </p:txBody>
      </p:sp>
      <p:sp>
        <p:nvSpPr>
          <p:cNvPr id="3" name="Text Placeholder 2">
            <a:extLst>
              <a:ext uri="{FF2B5EF4-FFF2-40B4-BE49-F238E27FC236}">
                <a16:creationId xmlns:a16="http://schemas.microsoft.com/office/drawing/2014/main" id="{8AF31DB4-7F83-4849-943E-490B02EB3AC6}"/>
              </a:ext>
            </a:extLst>
          </p:cNvPr>
          <p:cNvSpPr>
            <a:spLocks noGrp="1"/>
          </p:cNvSpPr>
          <p:nvPr>
            <p:ph type="body" idx="1"/>
          </p:nvPr>
        </p:nvSpPr>
        <p:spPr>
          <a:xfrm>
            <a:off x="1689100" y="3482108"/>
            <a:ext cx="21005800" cy="7499927"/>
          </a:xfrm>
        </p:spPr>
        <p:txBody>
          <a:bodyPr/>
          <a:lstStyle/>
          <a:p>
            <a:r>
              <a:rPr lang="en-US" dirty="0"/>
              <a:t>What do you think are some of the reasons that this passage is so foundational in Disciple Making Movements? </a:t>
            </a:r>
          </a:p>
          <a:p>
            <a:r>
              <a:rPr lang="en-US" dirty="0"/>
              <a:t>Type responses here…</a:t>
            </a:r>
          </a:p>
          <a:p>
            <a:pPr lvl="1"/>
            <a:endParaRPr lang="en-US" dirty="0"/>
          </a:p>
        </p:txBody>
      </p:sp>
    </p:spTree>
    <p:extLst>
      <p:ext uri="{BB962C8B-B14F-4D97-AF65-F5344CB8AC3E}">
        <p14:creationId xmlns:p14="http://schemas.microsoft.com/office/powerpoint/2010/main" val="211437706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24202-9C1E-4458-9404-1A4D8A0D6579}"/>
              </a:ext>
            </a:extLst>
          </p:cNvPr>
          <p:cNvSpPr>
            <a:spLocks noGrp="1"/>
          </p:cNvSpPr>
          <p:nvPr>
            <p:ph type="title"/>
          </p:nvPr>
        </p:nvSpPr>
        <p:spPr/>
        <p:txBody>
          <a:bodyPr/>
          <a:lstStyle/>
          <a:p>
            <a:r>
              <a:rPr lang="en-US" dirty="0"/>
              <a:t>Shema Statements</a:t>
            </a:r>
          </a:p>
        </p:txBody>
      </p:sp>
      <p:sp>
        <p:nvSpPr>
          <p:cNvPr id="3" name="Text Placeholder 2">
            <a:extLst>
              <a:ext uri="{FF2B5EF4-FFF2-40B4-BE49-F238E27FC236}">
                <a16:creationId xmlns:a16="http://schemas.microsoft.com/office/drawing/2014/main" id="{91C0C609-2C4C-4358-A8B1-224AFFBB499F}"/>
              </a:ext>
            </a:extLst>
          </p:cNvPr>
          <p:cNvSpPr>
            <a:spLocks noGrp="1"/>
          </p:cNvSpPr>
          <p:nvPr>
            <p:ph type="body" idx="1"/>
          </p:nvPr>
        </p:nvSpPr>
        <p:spPr>
          <a:xfrm>
            <a:off x="1689100" y="2306781"/>
            <a:ext cx="21005800" cy="10432474"/>
          </a:xfrm>
        </p:spPr>
        <p:txBody>
          <a:bodyPr>
            <a:normAutofit fontScale="70000" lnSpcReduction="20000"/>
          </a:bodyPr>
          <a:lstStyle/>
          <a:p>
            <a:pPr marL="0" indent="0" algn="ctr">
              <a:buNone/>
            </a:pPr>
            <a:r>
              <a:rPr lang="en-US" dirty="0"/>
              <a:t>	Not “sharing the Gospel,” but letting your love-relationship with God be seen &amp; heard.</a:t>
            </a:r>
          </a:p>
          <a:p>
            <a:pPr marL="0" indent="0" algn="ctr">
              <a:buNone/>
            </a:pPr>
            <a:endParaRPr lang="en-US" dirty="0"/>
          </a:p>
          <a:p>
            <a:r>
              <a:rPr lang="en-US" sz="6600" dirty="0"/>
              <a:t>List some phrases/statements we use to “live out loud”…</a:t>
            </a:r>
          </a:p>
          <a:p>
            <a:pPr lvl="1"/>
            <a:r>
              <a:rPr lang="en-US" sz="6600" dirty="0"/>
              <a:t>“I always pray before I eat, can I pray for you?”</a:t>
            </a:r>
          </a:p>
          <a:p>
            <a:pPr lvl="1"/>
            <a:r>
              <a:rPr lang="en-US" sz="6600" dirty="0"/>
              <a:t> “Isn’t this a beautiful day that God has given us?”</a:t>
            </a:r>
          </a:p>
          <a:p>
            <a:pPr lvl="1"/>
            <a:r>
              <a:rPr lang="en-US" sz="6600" dirty="0"/>
              <a:t>“Today I was reading in God’s Word that…the most important thing in the world is loving God and loving people.”</a:t>
            </a:r>
          </a:p>
          <a:p>
            <a:pPr lvl="1"/>
            <a:r>
              <a:rPr lang="en-US" sz="6600" dirty="0"/>
              <a:t>“I am a man of prayer…can I pray something for you?”</a:t>
            </a:r>
          </a:p>
          <a:p>
            <a:pPr lvl="1"/>
            <a:r>
              <a:rPr lang="en-US" sz="6600" dirty="0"/>
              <a:t>“Can I tell you about a time when God helped me in my life?”</a:t>
            </a:r>
          </a:p>
        </p:txBody>
      </p:sp>
    </p:spTree>
    <p:extLst>
      <p:ext uri="{BB962C8B-B14F-4D97-AF65-F5344CB8AC3E}">
        <p14:creationId xmlns:p14="http://schemas.microsoft.com/office/powerpoint/2010/main" val="331076172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82C69-3EC8-400D-9452-3251206CBB63}"/>
              </a:ext>
            </a:extLst>
          </p:cNvPr>
          <p:cNvSpPr>
            <a:spLocks noGrp="1"/>
          </p:cNvSpPr>
          <p:nvPr>
            <p:ph type="title"/>
          </p:nvPr>
        </p:nvSpPr>
        <p:spPr/>
        <p:txBody>
          <a:bodyPr/>
          <a:lstStyle/>
          <a:p>
            <a:r>
              <a:rPr lang="en-US" dirty="0"/>
              <a:t>At least 1 Shema per day</a:t>
            </a:r>
          </a:p>
        </p:txBody>
      </p:sp>
      <p:sp>
        <p:nvSpPr>
          <p:cNvPr id="3" name="Text Placeholder 2">
            <a:extLst>
              <a:ext uri="{FF2B5EF4-FFF2-40B4-BE49-F238E27FC236}">
                <a16:creationId xmlns:a16="http://schemas.microsoft.com/office/drawing/2014/main" id="{55CE3161-D3D3-4423-9C04-2CF0C2DAEB0B}"/>
              </a:ext>
            </a:extLst>
          </p:cNvPr>
          <p:cNvSpPr>
            <a:spLocks noGrp="1"/>
          </p:cNvSpPr>
          <p:nvPr>
            <p:ph type="body" idx="1"/>
          </p:nvPr>
        </p:nvSpPr>
        <p:spPr/>
        <p:txBody>
          <a:bodyPr/>
          <a:lstStyle/>
          <a:p>
            <a:r>
              <a:rPr lang="en-US" dirty="0"/>
              <a:t>Trying to make a HABIT of making Shema-statements every day, especially among the lost.</a:t>
            </a:r>
          </a:p>
          <a:p>
            <a:r>
              <a:rPr lang="en-US" dirty="0"/>
              <a:t>Changing topics from political, or economic, or fear, etc. to spiritual topics and making spiritual statements.</a:t>
            </a:r>
          </a:p>
          <a:p>
            <a:r>
              <a:rPr lang="en-US" dirty="0"/>
              <a:t>Shema statements are: spiritual, interesting &amp; positive. </a:t>
            </a:r>
          </a:p>
        </p:txBody>
      </p:sp>
    </p:spTree>
    <p:extLst>
      <p:ext uri="{BB962C8B-B14F-4D97-AF65-F5344CB8AC3E}">
        <p14:creationId xmlns:p14="http://schemas.microsoft.com/office/powerpoint/2010/main" val="89302061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7DB37-00F4-4837-B82C-D3D2AD5F331A}"/>
              </a:ext>
            </a:extLst>
          </p:cNvPr>
          <p:cNvSpPr>
            <a:spLocks noGrp="1"/>
          </p:cNvSpPr>
          <p:nvPr>
            <p:ph type="title"/>
          </p:nvPr>
        </p:nvSpPr>
        <p:spPr/>
        <p:txBody>
          <a:bodyPr/>
          <a:lstStyle/>
          <a:p>
            <a:r>
              <a:rPr lang="en-US" dirty="0"/>
              <a:t>Engagement</a:t>
            </a:r>
          </a:p>
        </p:txBody>
      </p:sp>
      <p:sp>
        <p:nvSpPr>
          <p:cNvPr id="3" name="Text Placeholder 2">
            <a:extLst>
              <a:ext uri="{FF2B5EF4-FFF2-40B4-BE49-F238E27FC236}">
                <a16:creationId xmlns:a16="http://schemas.microsoft.com/office/drawing/2014/main" id="{A700CBEE-401A-4A4C-B479-894BACF59E90}"/>
              </a:ext>
            </a:extLst>
          </p:cNvPr>
          <p:cNvSpPr>
            <a:spLocks noGrp="1"/>
          </p:cNvSpPr>
          <p:nvPr>
            <p:ph type="body" idx="1"/>
          </p:nvPr>
        </p:nvSpPr>
        <p:spPr>
          <a:xfrm>
            <a:off x="1689100" y="3491344"/>
            <a:ext cx="21005800" cy="7084291"/>
          </a:xfrm>
        </p:spPr>
        <p:txBody>
          <a:bodyPr/>
          <a:lstStyle/>
          <a:p>
            <a:r>
              <a:rPr lang="en-US" dirty="0"/>
              <a:t>We engage lost people by talking about our spiritual lives all the time, like Jesus did.</a:t>
            </a:r>
          </a:p>
          <a:p>
            <a:r>
              <a:rPr lang="en-US" dirty="0"/>
              <a:t>But we also are intentional about…</a:t>
            </a:r>
          </a:p>
        </p:txBody>
      </p:sp>
    </p:spTree>
    <p:extLst>
      <p:ext uri="{BB962C8B-B14F-4D97-AF65-F5344CB8AC3E}">
        <p14:creationId xmlns:p14="http://schemas.microsoft.com/office/powerpoint/2010/main" val="70685291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96B30-4FB4-49E6-8784-8511A520CFF4}"/>
              </a:ext>
            </a:extLst>
          </p:cNvPr>
          <p:cNvSpPr>
            <a:spLocks noGrp="1"/>
          </p:cNvSpPr>
          <p:nvPr>
            <p:ph type="title"/>
          </p:nvPr>
        </p:nvSpPr>
        <p:spPr>
          <a:xfrm>
            <a:off x="1086427" y="1371600"/>
            <a:ext cx="21005800" cy="2286000"/>
          </a:xfrm>
        </p:spPr>
        <p:txBody>
          <a:bodyPr/>
          <a:lstStyle/>
          <a:p>
            <a:r>
              <a:rPr lang="en-US" dirty="0"/>
              <a:t>Compassionate Engagement</a:t>
            </a:r>
          </a:p>
        </p:txBody>
      </p:sp>
      <p:sp>
        <p:nvSpPr>
          <p:cNvPr id="3" name="Text Placeholder 2">
            <a:extLst>
              <a:ext uri="{FF2B5EF4-FFF2-40B4-BE49-F238E27FC236}">
                <a16:creationId xmlns:a16="http://schemas.microsoft.com/office/drawing/2014/main" id="{64230227-0CFF-46E7-A2D0-4720D47175DA}"/>
              </a:ext>
            </a:extLst>
          </p:cNvPr>
          <p:cNvSpPr>
            <a:spLocks noGrp="1"/>
          </p:cNvSpPr>
          <p:nvPr>
            <p:ph type="body" idx="1"/>
          </p:nvPr>
        </p:nvSpPr>
        <p:spPr>
          <a:xfrm>
            <a:off x="1460500" y="3262745"/>
            <a:ext cx="21005800" cy="7938655"/>
          </a:xfrm>
        </p:spPr>
        <p:txBody>
          <a:bodyPr/>
          <a:lstStyle/>
          <a:p>
            <a:pPr marL="0" indent="0">
              <a:buNone/>
            </a:pPr>
            <a:r>
              <a:rPr lang="en-US" dirty="0"/>
              <a:t>“</a:t>
            </a:r>
            <a:r>
              <a:rPr lang="en-US" i="1" dirty="0"/>
              <a:t>The Spirit of the Lord is on me, because he has anointed me to proclaim good news to the poor. He has sent me to proclaim freedom for the prisoners and recovery of sight for the blind, to set the oppressed free…”   					</a:t>
            </a:r>
            <a:r>
              <a:rPr lang="en-US" dirty="0"/>
              <a:t>- Jesus (Luke 4:18)</a:t>
            </a:r>
          </a:p>
        </p:txBody>
      </p:sp>
    </p:spTree>
    <p:extLst>
      <p:ext uri="{BB962C8B-B14F-4D97-AF65-F5344CB8AC3E}">
        <p14:creationId xmlns:p14="http://schemas.microsoft.com/office/powerpoint/2010/main" val="45042361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8F796-3A30-4EF8-BD7E-9D211F2B5D2B}"/>
              </a:ext>
            </a:extLst>
          </p:cNvPr>
          <p:cNvSpPr>
            <a:spLocks noGrp="1"/>
          </p:cNvSpPr>
          <p:nvPr>
            <p:ph type="title"/>
          </p:nvPr>
        </p:nvSpPr>
        <p:spPr/>
        <p:txBody>
          <a:bodyPr/>
          <a:lstStyle/>
          <a:p>
            <a:r>
              <a:rPr lang="en-US" dirty="0"/>
              <a:t>Compassionate Engagement</a:t>
            </a:r>
          </a:p>
        </p:txBody>
      </p:sp>
      <p:sp>
        <p:nvSpPr>
          <p:cNvPr id="3" name="Text Placeholder 2">
            <a:extLst>
              <a:ext uri="{FF2B5EF4-FFF2-40B4-BE49-F238E27FC236}">
                <a16:creationId xmlns:a16="http://schemas.microsoft.com/office/drawing/2014/main" id="{4B178F7D-2B65-48C5-B5D1-C1447A55EE10}"/>
              </a:ext>
            </a:extLst>
          </p:cNvPr>
          <p:cNvSpPr>
            <a:spLocks noGrp="1"/>
          </p:cNvSpPr>
          <p:nvPr>
            <p:ph type="body" idx="1"/>
          </p:nvPr>
        </p:nvSpPr>
        <p:spPr>
          <a:xfrm>
            <a:off x="1211118" y="3336637"/>
            <a:ext cx="21648882" cy="9296400"/>
          </a:xfrm>
        </p:spPr>
        <p:txBody>
          <a:bodyPr>
            <a:normAutofit lnSpcReduction="10000"/>
          </a:bodyPr>
          <a:lstStyle/>
          <a:p>
            <a:pPr marL="0" indent="0" algn="ctr">
              <a:buNone/>
            </a:pPr>
            <a:r>
              <a:rPr lang="en-US" dirty="0"/>
              <a:t> “</a:t>
            </a:r>
            <a:r>
              <a:rPr lang="en-US" i="1" dirty="0"/>
              <a:t>Then the King will say to those on his right, “Come, you who are blessed by my Father; take your inheritance, the kingdom prepared for you since the creation of the world. For I was hungry and you gave me something to eat, I was thirsty and you gave me something to drink, I was a stranger and you invited me in, I needed clothes and you clothed me, I was sick and you looked after me, I was in prison and you came to visit me.”										</a:t>
            </a:r>
            <a:r>
              <a:rPr lang="en-US" dirty="0"/>
              <a:t>			</a:t>
            </a:r>
          </a:p>
          <a:p>
            <a:pPr marL="0" indent="0" algn="ctr">
              <a:buNone/>
            </a:pPr>
            <a:r>
              <a:rPr lang="en-US" dirty="0"/>
              <a:t>												- Jesus (Matthew 25:34-36)</a:t>
            </a:r>
          </a:p>
        </p:txBody>
      </p:sp>
    </p:spTree>
    <p:extLst>
      <p:ext uri="{BB962C8B-B14F-4D97-AF65-F5344CB8AC3E}">
        <p14:creationId xmlns:p14="http://schemas.microsoft.com/office/powerpoint/2010/main" val="158409457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EDCE-7197-4D5C-9991-3AACCD7913C4}"/>
              </a:ext>
            </a:extLst>
          </p:cNvPr>
          <p:cNvSpPr>
            <a:spLocks noGrp="1"/>
          </p:cNvSpPr>
          <p:nvPr>
            <p:ph type="title"/>
          </p:nvPr>
        </p:nvSpPr>
        <p:spPr/>
        <p:txBody>
          <a:bodyPr/>
          <a:lstStyle/>
          <a:p>
            <a:r>
              <a:rPr lang="en-US" dirty="0"/>
              <a:t>Small Groups</a:t>
            </a:r>
          </a:p>
        </p:txBody>
      </p:sp>
      <p:sp>
        <p:nvSpPr>
          <p:cNvPr id="3" name="Text Placeholder 2">
            <a:extLst>
              <a:ext uri="{FF2B5EF4-FFF2-40B4-BE49-F238E27FC236}">
                <a16:creationId xmlns:a16="http://schemas.microsoft.com/office/drawing/2014/main" id="{8DE8821B-F8A5-4480-B80E-A4BB66DA0117}"/>
              </a:ext>
            </a:extLst>
          </p:cNvPr>
          <p:cNvSpPr>
            <a:spLocks noGrp="1"/>
          </p:cNvSpPr>
          <p:nvPr>
            <p:ph type="body" idx="1"/>
          </p:nvPr>
        </p:nvSpPr>
        <p:spPr>
          <a:xfrm>
            <a:off x="1689100" y="1341582"/>
            <a:ext cx="21005800" cy="9296400"/>
          </a:xfrm>
        </p:spPr>
        <p:txBody>
          <a:bodyPr>
            <a:normAutofit/>
          </a:bodyPr>
          <a:lstStyle/>
          <a:p>
            <a:r>
              <a:rPr lang="en-US" sz="6600" dirty="0"/>
              <a:t>Where is there poverty &amp; need near you? 		  (Remember Luke 4:18 &amp; Matt 24:34-36 as you discuss.)</a:t>
            </a:r>
          </a:p>
        </p:txBody>
      </p:sp>
    </p:spTree>
    <p:extLst>
      <p:ext uri="{BB962C8B-B14F-4D97-AF65-F5344CB8AC3E}">
        <p14:creationId xmlns:p14="http://schemas.microsoft.com/office/powerpoint/2010/main" val="14010821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F41D5-7BF9-426A-B2B5-BCCC4763FAE1}"/>
              </a:ext>
            </a:extLst>
          </p:cNvPr>
          <p:cNvSpPr>
            <a:spLocks noGrp="1"/>
          </p:cNvSpPr>
          <p:nvPr>
            <p:ph type="title"/>
          </p:nvPr>
        </p:nvSpPr>
        <p:spPr/>
        <p:txBody>
          <a:bodyPr/>
          <a:lstStyle/>
          <a:p>
            <a:r>
              <a:rPr lang="en-US" dirty="0"/>
              <a:t>Engagement</a:t>
            </a:r>
          </a:p>
        </p:txBody>
      </p:sp>
      <p:sp>
        <p:nvSpPr>
          <p:cNvPr id="3" name="Text Placeholder 2">
            <a:extLst>
              <a:ext uri="{FF2B5EF4-FFF2-40B4-BE49-F238E27FC236}">
                <a16:creationId xmlns:a16="http://schemas.microsoft.com/office/drawing/2014/main" id="{2240F636-54BC-4B3E-BA88-B3705AEA00FD}"/>
              </a:ext>
            </a:extLst>
          </p:cNvPr>
          <p:cNvSpPr>
            <a:spLocks noGrp="1"/>
          </p:cNvSpPr>
          <p:nvPr>
            <p:ph type="body" idx="1"/>
          </p:nvPr>
        </p:nvSpPr>
        <p:spPr>
          <a:xfrm>
            <a:off x="1481282" y="3783445"/>
            <a:ext cx="21005800" cy="6149109"/>
          </a:xfrm>
        </p:spPr>
        <p:txBody>
          <a:bodyPr/>
          <a:lstStyle/>
          <a:p>
            <a:r>
              <a:rPr lang="en-US" dirty="0"/>
              <a:t>We are intentional about engaging people by living-out-loud and by compassionate service. </a:t>
            </a:r>
          </a:p>
          <a:p>
            <a:r>
              <a:rPr lang="en-US" dirty="0"/>
              <a:t>But that’s not all…</a:t>
            </a:r>
          </a:p>
        </p:txBody>
      </p:sp>
    </p:spTree>
    <p:extLst>
      <p:ext uri="{BB962C8B-B14F-4D97-AF65-F5344CB8AC3E}">
        <p14:creationId xmlns:p14="http://schemas.microsoft.com/office/powerpoint/2010/main" val="157978941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CCF17-56CF-4DC8-868F-7DF93EEE53D6}"/>
              </a:ext>
            </a:extLst>
          </p:cNvPr>
          <p:cNvSpPr>
            <a:spLocks noGrp="1"/>
          </p:cNvSpPr>
          <p:nvPr>
            <p:ph type="title"/>
          </p:nvPr>
        </p:nvSpPr>
        <p:spPr/>
        <p:txBody>
          <a:bodyPr/>
          <a:lstStyle/>
          <a:p>
            <a:r>
              <a:rPr lang="en-US" dirty="0"/>
              <a:t>Wonders of the Holy Spirit</a:t>
            </a:r>
          </a:p>
        </p:txBody>
      </p:sp>
      <p:sp>
        <p:nvSpPr>
          <p:cNvPr id="3" name="Text Placeholder 2">
            <a:extLst>
              <a:ext uri="{FF2B5EF4-FFF2-40B4-BE49-F238E27FC236}">
                <a16:creationId xmlns:a16="http://schemas.microsoft.com/office/drawing/2014/main" id="{AD72F95D-F4E8-44D6-BA87-3729BFBA9576}"/>
              </a:ext>
            </a:extLst>
          </p:cNvPr>
          <p:cNvSpPr>
            <a:spLocks noGrp="1"/>
          </p:cNvSpPr>
          <p:nvPr>
            <p:ph type="body" idx="1"/>
          </p:nvPr>
        </p:nvSpPr>
        <p:spPr>
          <a:xfrm>
            <a:off x="1689100" y="3491344"/>
            <a:ext cx="21005800" cy="7125855"/>
          </a:xfrm>
        </p:spPr>
        <p:txBody>
          <a:bodyPr/>
          <a:lstStyle/>
          <a:p>
            <a:r>
              <a:rPr lang="en-US" i="1" dirty="0"/>
              <a:t>“…our gospel came to you not simply with words </a:t>
            </a:r>
            <a:r>
              <a:rPr lang="en-US" i="1" dirty="0">
                <a:solidFill>
                  <a:srgbClr val="FF0000"/>
                </a:solidFill>
              </a:rPr>
              <a:t>[living out loud]</a:t>
            </a:r>
            <a:r>
              <a:rPr lang="en-US" i="1" dirty="0"/>
              <a:t>, but also with power, with the Holy Spirit </a:t>
            </a:r>
            <a:r>
              <a:rPr lang="en-US" i="1" dirty="0">
                <a:solidFill>
                  <a:srgbClr val="FF0000"/>
                </a:solidFill>
              </a:rPr>
              <a:t>[signs &amp; wonders] </a:t>
            </a:r>
            <a:r>
              <a:rPr lang="en-US" i="1" dirty="0"/>
              <a:t>and with deep conviction. You know how we lived among you </a:t>
            </a:r>
            <a:r>
              <a:rPr lang="en-US" i="1" dirty="0">
                <a:solidFill>
                  <a:srgbClr val="FF0000"/>
                </a:solidFill>
              </a:rPr>
              <a:t>[compassionate service]…”   </a:t>
            </a:r>
            <a:r>
              <a:rPr lang="en-US" dirty="0">
                <a:solidFill>
                  <a:srgbClr val="FF0000"/>
                </a:solidFill>
              </a:rPr>
              <a:t>      </a:t>
            </a:r>
            <a:r>
              <a:rPr lang="en-US" dirty="0"/>
              <a:t>– 1 </a:t>
            </a:r>
            <a:r>
              <a:rPr lang="en-US" dirty="0" err="1"/>
              <a:t>Thess</a:t>
            </a:r>
            <a:r>
              <a:rPr lang="en-US" dirty="0"/>
              <a:t> 1:5</a:t>
            </a:r>
          </a:p>
        </p:txBody>
      </p:sp>
    </p:spTree>
    <p:extLst>
      <p:ext uri="{BB962C8B-B14F-4D97-AF65-F5344CB8AC3E}">
        <p14:creationId xmlns:p14="http://schemas.microsoft.com/office/powerpoint/2010/main" val="162337973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 name="Quick Review"/>
          <p:cNvSpPr txBox="1">
            <a:spLocks noGrp="1"/>
          </p:cNvSpPr>
          <p:nvPr>
            <p:ph type="ctrTitle"/>
          </p:nvPr>
        </p:nvSpPr>
        <p:spPr>
          <a:xfrm>
            <a:off x="1778000" y="1079500"/>
            <a:ext cx="20828000" cy="4648200"/>
          </a:xfrm>
          <a:prstGeom prst="rect">
            <a:avLst/>
          </a:prstGeom>
        </p:spPr>
        <p:txBody>
          <a:bodyPr/>
          <a:lstStyle>
            <a:lvl1pPr>
              <a:defRPr>
                <a:solidFill>
                  <a:srgbClr val="000000"/>
                </a:solidFill>
              </a:defRPr>
            </a:lvl1pPr>
          </a:lstStyle>
          <a:p>
            <a:r>
              <a:t>Quick Review</a:t>
            </a:r>
          </a:p>
        </p:txBody>
      </p:sp>
      <p:sp>
        <p:nvSpPr>
          <p:cNvPr id="164" name="What are some key things we have learned so far about making disciple makers?…"/>
          <p:cNvSpPr txBox="1">
            <a:spLocks noGrp="1"/>
          </p:cNvSpPr>
          <p:nvPr>
            <p:ph type="subTitle" sz="half" idx="1"/>
          </p:nvPr>
        </p:nvSpPr>
        <p:spPr>
          <a:xfrm>
            <a:off x="1778000" y="7073900"/>
            <a:ext cx="20828000" cy="5361907"/>
          </a:xfrm>
          <a:prstGeom prst="rect">
            <a:avLst/>
          </a:prstGeom>
        </p:spPr>
        <p:txBody>
          <a:bodyPr/>
          <a:lstStyle/>
          <a:p>
            <a:pPr>
              <a:defRPr>
                <a:solidFill>
                  <a:srgbClr val="000000"/>
                </a:solidFill>
              </a:defRPr>
            </a:pPr>
            <a:r>
              <a:rPr dirty="0"/>
              <a:t>What are some key things </a:t>
            </a:r>
            <a:r>
              <a:rPr lang="en-US" dirty="0"/>
              <a:t>you</a:t>
            </a:r>
            <a:r>
              <a:rPr dirty="0"/>
              <a:t> have learned so far</a:t>
            </a:r>
            <a:r>
              <a:rPr lang="en-US" dirty="0"/>
              <a:t>?</a:t>
            </a:r>
            <a:endParaRPr dirty="0"/>
          </a:p>
          <a:p>
            <a:pPr>
              <a:defRPr>
                <a:solidFill>
                  <a:srgbClr val="000000"/>
                </a:solidFill>
              </a:defRPr>
            </a:pPr>
            <a:endParaRPr dirty="0"/>
          </a:p>
          <a:p>
            <a:pPr>
              <a:defRPr>
                <a:solidFill>
                  <a:srgbClr val="000000"/>
                </a:solidFill>
              </a:defRPr>
            </a:pPr>
            <a:r>
              <a:rPr dirty="0"/>
              <a:t>Do you a have a recent story or experience to share related to learning and practicing </a:t>
            </a:r>
            <a:r>
              <a:rPr lang="en-US" dirty="0"/>
              <a:t>new HABITS as a </a:t>
            </a:r>
            <a:r>
              <a:rPr dirty="0"/>
              <a:t>disciple makers?</a:t>
            </a:r>
            <a:endParaRPr lang="en-US" dirty="0"/>
          </a:p>
          <a:p>
            <a:pPr>
              <a:defRPr>
                <a:solidFill>
                  <a:srgbClr val="000000"/>
                </a:solidFill>
              </a:defRPr>
            </a:pPr>
            <a:endParaRPr lang="en-US" dirty="0"/>
          </a:p>
          <a:p>
            <a:pPr>
              <a:defRPr>
                <a:solidFill>
                  <a:srgbClr val="000000"/>
                </a:solidFill>
              </a:defRPr>
            </a:pPr>
            <a:r>
              <a:rPr lang="en-US" dirty="0"/>
              <a:t>Who are you passing </a:t>
            </a:r>
            <a:r>
              <a:rPr lang="en-US"/>
              <a:t>this onto?</a:t>
            </a: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5AE2C-6FEB-4602-A220-248396BEBC67}"/>
              </a:ext>
            </a:extLst>
          </p:cNvPr>
          <p:cNvSpPr>
            <a:spLocks noGrp="1"/>
          </p:cNvSpPr>
          <p:nvPr>
            <p:ph type="title"/>
          </p:nvPr>
        </p:nvSpPr>
        <p:spPr>
          <a:xfrm>
            <a:off x="1220748" y="897870"/>
            <a:ext cx="21005800" cy="2286000"/>
          </a:xfrm>
        </p:spPr>
        <p:txBody>
          <a:bodyPr>
            <a:normAutofit fontScale="90000"/>
          </a:bodyPr>
          <a:lstStyle/>
          <a:p>
            <a:r>
              <a:rPr lang="en-US" dirty="0"/>
              <a:t>Sum: DMM engagement is like 		a 3 legged stool </a:t>
            </a:r>
          </a:p>
        </p:txBody>
      </p:sp>
      <p:sp>
        <p:nvSpPr>
          <p:cNvPr id="4" name="Oval 3">
            <a:extLst>
              <a:ext uri="{FF2B5EF4-FFF2-40B4-BE49-F238E27FC236}">
                <a16:creationId xmlns:a16="http://schemas.microsoft.com/office/drawing/2014/main" id="{8933FC99-A0C5-49A0-90A3-41741F296047}"/>
              </a:ext>
            </a:extLst>
          </p:cNvPr>
          <p:cNvSpPr/>
          <p:nvPr/>
        </p:nvSpPr>
        <p:spPr>
          <a:xfrm>
            <a:off x="15918873" y="0"/>
            <a:ext cx="914400" cy="914400"/>
          </a:xfrm>
          <a:prstGeom prst="ellipse">
            <a:avLst/>
          </a:prstGeom>
          <a:solidFill>
            <a:schemeClr val="accent1">
              <a:lumOff val="13529"/>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Oval 4">
            <a:extLst>
              <a:ext uri="{FF2B5EF4-FFF2-40B4-BE49-F238E27FC236}">
                <a16:creationId xmlns:a16="http://schemas.microsoft.com/office/drawing/2014/main" id="{3ECD4C0E-B322-4669-A519-3B920B012F96}"/>
              </a:ext>
            </a:extLst>
          </p:cNvPr>
          <p:cNvSpPr/>
          <p:nvPr/>
        </p:nvSpPr>
        <p:spPr>
          <a:xfrm>
            <a:off x="7793181" y="4711312"/>
            <a:ext cx="8354291" cy="1009848"/>
          </a:xfrm>
          <a:prstGeom prst="ellipse">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4000" i="0" u="none" strike="noStrike" cap="none" spc="0" normalizeH="0" baseline="0" dirty="0">
                <a:ln>
                  <a:noFill/>
                </a:ln>
                <a:solidFill>
                  <a:schemeClr val="bg1"/>
                </a:solidFill>
                <a:effectLst/>
                <a:uFillTx/>
                <a:latin typeface="+mn-lt"/>
                <a:ea typeface="+mn-ea"/>
                <a:cs typeface="+mn-cs"/>
                <a:sym typeface="Helvetica Neue Medium"/>
              </a:rPr>
              <a:t>Engagement</a:t>
            </a:r>
          </a:p>
        </p:txBody>
      </p:sp>
      <p:sp>
        <p:nvSpPr>
          <p:cNvPr id="7" name="Rectangle 6">
            <a:extLst>
              <a:ext uri="{FF2B5EF4-FFF2-40B4-BE49-F238E27FC236}">
                <a16:creationId xmlns:a16="http://schemas.microsoft.com/office/drawing/2014/main" id="{36156B31-AB7A-4267-8C24-32FF8D108AA5}"/>
              </a:ext>
            </a:extLst>
          </p:cNvPr>
          <p:cNvSpPr/>
          <p:nvPr/>
        </p:nvSpPr>
        <p:spPr>
          <a:xfrm>
            <a:off x="11517219" y="5721160"/>
            <a:ext cx="1252581" cy="5257800"/>
          </a:xfrm>
          <a:prstGeom prst="rect">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8" name="Rectangle 7">
            <a:extLst>
              <a:ext uri="{FF2B5EF4-FFF2-40B4-BE49-F238E27FC236}">
                <a16:creationId xmlns:a16="http://schemas.microsoft.com/office/drawing/2014/main" id="{E242EE7A-84D1-49F2-B1B5-4D2CC9C82953}"/>
              </a:ext>
            </a:extLst>
          </p:cNvPr>
          <p:cNvSpPr/>
          <p:nvPr/>
        </p:nvSpPr>
        <p:spPr>
          <a:xfrm rot="21013884">
            <a:off x="15098320" y="5464595"/>
            <a:ext cx="1281597" cy="5453525"/>
          </a:xfrm>
          <a:prstGeom prst="rect">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9" name="TextBox 8">
            <a:extLst>
              <a:ext uri="{FF2B5EF4-FFF2-40B4-BE49-F238E27FC236}">
                <a16:creationId xmlns:a16="http://schemas.microsoft.com/office/drawing/2014/main" id="{1D39248E-0E6D-4D4E-A192-C40A3DC8A026}"/>
              </a:ext>
            </a:extLst>
          </p:cNvPr>
          <p:cNvSpPr txBox="1"/>
          <p:nvPr/>
        </p:nvSpPr>
        <p:spPr>
          <a:xfrm>
            <a:off x="10345883" y="11181494"/>
            <a:ext cx="3595254"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dirty="0">
                <a:solidFill>
                  <a:schemeClr val="bg1"/>
                </a:solidFill>
              </a:rPr>
              <a:t>Live out Loud (Words)</a:t>
            </a:r>
          </a:p>
        </p:txBody>
      </p:sp>
      <p:sp>
        <p:nvSpPr>
          <p:cNvPr id="10" name="TextBox 9">
            <a:extLst>
              <a:ext uri="{FF2B5EF4-FFF2-40B4-BE49-F238E27FC236}">
                <a16:creationId xmlns:a16="http://schemas.microsoft.com/office/drawing/2014/main" id="{FB2CDDA5-4F7A-4908-B95C-2E6D7C1267BE}"/>
              </a:ext>
            </a:extLst>
          </p:cNvPr>
          <p:cNvSpPr txBox="1"/>
          <p:nvPr/>
        </p:nvSpPr>
        <p:spPr>
          <a:xfrm>
            <a:off x="14038118" y="11169549"/>
            <a:ext cx="3761509" cy="10259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US" sz="3000" b="1" i="0" u="none" strike="noStrike" cap="none" spc="0" normalizeH="0" baseline="0" dirty="0">
                <a:ln>
                  <a:noFill/>
                </a:ln>
                <a:solidFill>
                  <a:schemeClr val="bg1"/>
                </a:solidFill>
                <a:effectLst/>
                <a:uFillTx/>
                <a:latin typeface="Helvetica Neue"/>
                <a:ea typeface="Helvetica Neue"/>
                <a:cs typeface="Helvetica Neue"/>
                <a:sym typeface="Helvetica Neue"/>
              </a:rPr>
              <a:t>Compassion (Works)</a:t>
            </a:r>
          </a:p>
        </p:txBody>
      </p:sp>
      <p:sp>
        <p:nvSpPr>
          <p:cNvPr id="12" name="Rectangle 11">
            <a:extLst>
              <a:ext uri="{FF2B5EF4-FFF2-40B4-BE49-F238E27FC236}">
                <a16:creationId xmlns:a16="http://schemas.microsoft.com/office/drawing/2014/main" id="{4BE52400-9B49-4595-B805-3FCC63B66E08}"/>
              </a:ext>
            </a:extLst>
          </p:cNvPr>
          <p:cNvSpPr/>
          <p:nvPr/>
        </p:nvSpPr>
        <p:spPr>
          <a:xfrm rot="569635">
            <a:off x="7919476" y="5540171"/>
            <a:ext cx="1281597" cy="5453525"/>
          </a:xfrm>
          <a:prstGeom prst="rect">
            <a:avLst/>
          </a:prstGeom>
          <a:solidFill>
            <a:schemeClr val="tx1"/>
          </a:solidFill>
          <a:ln w="38100" cap="flat">
            <a:solidFill>
              <a:schemeClr val="bg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13" name="TextBox 12">
            <a:extLst>
              <a:ext uri="{FF2B5EF4-FFF2-40B4-BE49-F238E27FC236}">
                <a16:creationId xmlns:a16="http://schemas.microsoft.com/office/drawing/2014/main" id="{23011CA8-55A7-4739-9D60-61EF44D5796A}"/>
              </a:ext>
            </a:extLst>
          </p:cNvPr>
          <p:cNvSpPr txBox="1"/>
          <p:nvPr/>
        </p:nvSpPr>
        <p:spPr>
          <a:xfrm>
            <a:off x="6238010" y="11062044"/>
            <a:ext cx="3595254" cy="14875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dirty="0">
                <a:solidFill>
                  <a:schemeClr val="bg1"/>
                </a:solidFill>
              </a:rPr>
              <a:t>Pray for miracles, dreams &amp; visions (Wonders)</a:t>
            </a:r>
          </a:p>
        </p:txBody>
      </p:sp>
    </p:spTree>
    <p:extLst>
      <p:ext uri="{BB962C8B-B14F-4D97-AF65-F5344CB8AC3E}">
        <p14:creationId xmlns:p14="http://schemas.microsoft.com/office/powerpoint/2010/main" val="261823719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0B4BC-9583-40E5-8FF9-39EEFF810EAF}"/>
              </a:ext>
            </a:extLst>
          </p:cNvPr>
          <p:cNvSpPr>
            <a:spLocks noGrp="1"/>
          </p:cNvSpPr>
          <p:nvPr>
            <p:ph type="title"/>
          </p:nvPr>
        </p:nvSpPr>
        <p:spPr/>
        <p:txBody>
          <a:bodyPr/>
          <a:lstStyle/>
          <a:p>
            <a:r>
              <a:rPr lang="en-US" dirty="0"/>
              <a:t>Small Groups</a:t>
            </a:r>
          </a:p>
        </p:txBody>
      </p:sp>
      <p:sp>
        <p:nvSpPr>
          <p:cNvPr id="3" name="Text Placeholder 2">
            <a:extLst>
              <a:ext uri="{FF2B5EF4-FFF2-40B4-BE49-F238E27FC236}">
                <a16:creationId xmlns:a16="http://schemas.microsoft.com/office/drawing/2014/main" id="{5C21A72E-AE64-4595-8BDE-1C1B218BCB19}"/>
              </a:ext>
            </a:extLst>
          </p:cNvPr>
          <p:cNvSpPr>
            <a:spLocks noGrp="1"/>
          </p:cNvSpPr>
          <p:nvPr>
            <p:ph type="body" idx="1"/>
          </p:nvPr>
        </p:nvSpPr>
        <p:spPr>
          <a:xfrm>
            <a:off x="1522846" y="2951017"/>
            <a:ext cx="21005800" cy="8268855"/>
          </a:xfrm>
        </p:spPr>
        <p:txBody>
          <a:bodyPr/>
          <a:lstStyle/>
          <a:p>
            <a:r>
              <a:rPr lang="en-US" dirty="0"/>
              <a:t>Which of the 3 legs does your Christian tradition tend to emphasize? Which one gets left out?</a:t>
            </a:r>
          </a:p>
          <a:p>
            <a:r>
              <a:rPr lang="en-US" dirty="0"/>
              <a:t>What new HABITS do you need to make to use all 3 legs?</a:t>
            </a:r>
          </a:p>
          <a:p>
            <a:endParaRPr lang="en-US" dirty="0"/>
          </a:p>
        </p:txBody>
      </p:sp>
    </p:spTree>
    <p:extLst>
      <p:ext uri="{BB962C8B-B14F-4D97-AF65-F5344CB8AC3E}">
        <p14:creationId xmlns:p14="http://schemas.microsoft.com/office/powerpoint/2010/main" val="3446490195"/>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AF681-9756-4CE2-A16F-067AC166C3AA}"/>
              </a:ext>
            </a:extLst>
          </p:cNvPr>
          <p:cNvSpPr>
            <a:spLocks noGrp="1"/>
          </p:cNvSpPr>
          <p:nvPr>
            <p:ph type="title"/>
          </p:nvPr>
        </p:nvSpPr>
        <p:spPr/>
        <p:txBody>
          <a:bodyPr/>
          <a:lstStyle/>
          <a:p>
            <a:r>
              <a:rPr lang="en-US" dirty="0"/>
              <a:t>Assignments</a:t>
            </a:r>
          </a:p>
        </p:txBody>
      </p:sp>
      <p:sp>
        <p:nvSpPr>
          <p:cNvPr id="3" name="Text Placeholder 2">
            <a:extLst>
              <a:ext uri="{FF2B5EF4-FFF2-40B4-BE49-F238E27FC236}">
                <a16:creationId xmlns:a16="http://schemas.microsoft.com/office/drawing/2014/main" id="{9647928A-0124-4657-BEDB-9A774FD207B0}"/>
              </a:ext>
            </a:extLst>
          </p:cNvPr>
          <p:cNvSpPr>
            <a:spLocks noGrp="1"/>
          </p:cNvSpPr>
          <p:nvPr>
            <p:ph type="body" idx="1"/>
          </p:nvPr>
        </p:nvSpPr>
        <p:spPr>
          <a:xfrm>
            <a:off x="1689100" y="3149600"/>
            <a:ext cx="22106082" cy="9296400"/>
          </a:xfrm>
        </p:spPr>
        <p:txBody>
          <a:bodyPr>
            <a:normAutofit fontScale="92500" lnSpcReduction="10000"/>
          </a:bodyPr>
          <a:lstStyle/>
          <a:p>
            <a:r>
              <a:rPr lang="en-US" u="sng" dirty="0"/>
              <a:t>Homework:</a:t>
            </a:r>
            <a:r>
              <a:rPr lang="en-US" dirty="0"/>
              <a:t>  Do a 3-Column Study of Luke 10:1-9 </a:t>
            </a:r>
          </a:p>
          <a:p>
            <a:r>
              <a:rPr lang="en-US" u="sng" dirty="0" err="1"/>
              <a:t>Prayerwork</a:t>
            </a:r>
            <a:r>
              <a:rPr lang="en-US" u="sng" dirty="0"/>
              <a:t>:</a:t>
            </a:r>
            <a:r>
              <a:rPr lang="en-US" dirty="0"/>
              <a:t>  Go prayer walking with someone else. While out, ask 3 people “what do you think are the greatest needs in our neighborhood/community?” </a:t>
            </a:r>
          </a:p>
          <a:p>
            <a:r>
              <a:rPr lang="en-US" u="sng" dirty="0"/>
              <a:t>Fieldwork: </a:t>
            </a:r>
            <a:r>
              <a:rPr lang="en-US" dirty="0"/>
              <a:t>Use a Shema statements </a:t>
            </a:r>
            <a:r>
              <a:rPr lang="en-US" i="1" dirty="0"/>
              <a:t>at least </a:t>
            </a:r>
            <a:r>
              <a:rPr lang="en-US" dirty="0"/>
              <a:t>1x/each day this week. (Remember we’re trying to create new HABITS.)</a:t>
            </a:r>
          </a:p>
          <a:p>
            <a:r>
              <a:rPr lang="en-US" u="sng" dirty="0"/>
              <a:t>Multiplication</a:t>
            </a:r>
            <a:r>
              <a:rPr lang="en-US" dirty="0"/>
              <a:t>: Pass on everything you’re learning to your family &amp; team. </a:t>
            </a:r>
            <a:r>
              <a:rPr lang="en-US"/>
              <a:t>Don’t wait.</a:t>
            </a:r>
            <a:endParaRPr lang="en-US" dirty="0"/>
          </a:p>
        </p:txBody>
      </p:sp>
    </p:spTree>
    <p:extLst>
      <p:ext uri="{BB962C8B-B14F-4D97-AF65-F5344CB8AC3E}">
        <p14:creationId xmlns:p14="http://schemas.microsoft.com/office/powerpoint/2010/main" val="132769858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The Habits of Making Disciple Makers"/>
          <p:cNvSpPr txBox="1"/>
          <p:nvPr/>
        </p:nvSpPr>
        <p:spPr>
          <a:xfrm>
            <a:off x="-749025" y="364146"/>
            <a:ext cx="25882049" cy="13799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7800" b="0">
                <a:solidFill>
                  <a:srgbClr val="000000"/>
                </a:solidFill>
                <a:latin typeface="Futura Bold"/>
                <a:ea typeface="Futura Bold"/>
                <a:cs typeface="Futura Bold"/>
                <a:sym typeface="Futura Bold"/>
              </a:defRPr>
            </a:lvl1pPr>
          </a:lstStyle>
          <a:p>
            <a:r>
              <a:t>The Habits of Making Disciple Makers</a:t>
            </a:r>
          </a:p>
        </p:txBody>
      </p:sp>
      <p:pic>
        <p:nvPicPr>
          <p:cNvPr id="167" name="DMM Heart and Habits color.png" descr="DMM Heart and Habits color.png"/>
          <p:cNvPicPr>
            <a:picLocks noChangeAspect="1"/>
          </p:cNvPicPr>
          <p:nvPr/>
        </p:nvPicPr>
        <p:blipFill>
          <a:blip r:embed="rId3"/>
          <a:stretch>
            <a:fillRect/>
          </a:stretch>
        </p:blipFill>
        <p:spPr>
          <a:xfrm>
            <a:off x="1429224" y="1918810"/>
            <a:ext cx="21525552" cy="11859663"/>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Irreducible Minimum"/>
          <p:cNvSpPr txBox="1">
            <a:spLocks noGrp="1"/>
          </p:cNvSpPr>
          <p:nvPr>
            <p:ph type="title"/>
          </p:nvPr>
        </p:nvSpPr>
        <p:spPr>
          <a:prstGeom prst="rect">
            <a:avLst/>
          </a:prstGeom>
        </p:spPr>
        <p:txBody>
          <a:bodyPr/>
          <a:lstStyle/>
          <a:p>
            <a:r>
              <a:t>Irreducible Minimum</a:t>
            </a:r>
          </a:p>
        </p:txBody>
      </p:sp>
      <p:sp>
        <p:nvSpPr>
          <p:cNvPr id="172" name="© New Generations 2020"/>
          <p:cNvSpPr txBox="1"/>
          <p:nvPr/>
        </p:nvSpPr>
        <p:spPr>
          <a:xfrm>
            <a:off x="1089545" y="12736240"/>
            <a:ext cx="2697710" cy="374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800" b="0">
                <a:solidFill>
                  <a:srgbClr val="000000"/>
                </a:solidFill>
              </a:defRPr>
            </a:lvl1pPr>
          </a:lstStyle>
          <a:p>
            <a:pPr>
              <a:defRPr sz="3000" b="1"/>
            </a:pPr>
            <a:r>
              <a:rPr sz="1800" b="0"/>
              <a:t>© New Generations 2020</a:t>
            </a:r>
          </a:p>
        </p:txBody>
      </p:sp>
      <p:pic>
        <p:nvPicPr>
          <p:cNvPr id="173" name="71XpL1we3ZL._SL1500_-1024x1024.jpg" descr="71XpL1we3ZL._SL1500_-1024x1024.jpg"/>
          <p:cNvPicPr>
            <a:picLocks noChangeAspect="1"/>
          </p:cNvPicPr>
          <p:nvPr/>
        </p:nvPicPr>
        <p:blipFill>
          <a:blip r:embed="rId3"/>
          <a:srcRect t="17816"/>
          <a:stretch>
            <a:fillRect/>
          </a:stretch>
        </p:blipFill>
        <p:spPr>
          <a:xfrm>
            <a:off x="6607465" y="3561535"/>
            <a:ext cx="13004801" cy="10687865"/>
          </a:xfrm>
          <a:prstGeom prst="rect">
            <a:avLst/>
          </a:prstGeom>
          <a:ln w="12700">
            <a:miter lim="400000"/>
          </a:ln>
        </p:spPr>
      </p:pic>
      <p:sp>
        <p:nvSpPr>
          <p:cNvPr id="174" name="Hammer"/>
          <p:cNvSpPr txBox="1"/>
          <p:nvPr/>
        </p:nvSpPr>
        <p:spPr>
          <a:xfrm>
            <a:off x="20584565" y="4858443"/>
            <a:ext cx="3396984" cy="990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900" b="0">
                <a:solidFill>
                  <a:srgbClr val="000000"/>
                </a:solidFill>
                <a:latin typeface="Museo Slab 500"/>
                <a:ea typeface="Museo Slab 500"/>
                <a:cs typeface="Museo Slab 500"/>
                <a:sym typeface="Museo Slab 500"/>
              </a:defRPr>
            </a:lvl1pPr>
          </a:lstStyle>
          <a:p>
            <a:r>
              <a:t>Hammer</a:t>
            </a:r>
          </a:p>
        </p:txBody>
      </p:sp>
      <p:sp>
        <p:nvSpPr>
          <p:cNvPr id="175" name="Line"/>
          <p:cNvSpPr/>
          <p:nvPr/>
        </p:nvSpPr>
        <p:spPr>
          <a:xfrm flipH="1">
            <a:off x="13782093" y="3776208"/>
            <a:ext cx="2044637" cy="1636360"/>
          </a:xfrm>
          <a:prstGeom prst="line">
            <a:avLst/>
          </a:prstGeom>
          <a:ln w="190500">
            <a:solidFill>
              <a:srgbClr val="000000"/>
            </a:solidFill>
            <a:miter lim="400000"/>
            <a:tailEnd type="triangle"/>
          </a:ln>
        </p:spPr>
        <p:txBody>
          <a:bodyPr lIns="50800" tIns="50800" rIns="50800" bIns="50800" anchor="ctr"/>
          <a:lstStyle/>
          <a:p>
            <a:pPr>
              <a:defRPr sz="3200" b="0">
                <a:latin typeface="+mn-lt"/>
                <a:ea typeface="+mn-ea"/>
                <a:cs typeface="+mn-cs"/>
                <a:sym typeface="Helvetica Neue Medium"/>
              </a:defRPr>
            </a:pPr>
            <a:endParaRPr/>
          </a:p>
        </p:txBody>
      </p:sp>
      <p:sp>
        <p:nvSpPr>
          <p:cNvPr id="176" name="Spring"/>
          <p:cNvSpPr txBox="1"/>
          <p:nvPr/>
        </p:nvSpPr>
        <p:spPr>
          <a:xfrm>
            <a:off x="15946399" y="2995385"/>
            <a:ext cx="2575002" cy="990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900" b="0">
                <a:solidFill>
                  <a:srgbClr val="000000"/>
                </a:solidFill>
                <a:latin typeface="Museo Slab 500"/>
                <a:ea typeface="Museo Slab 500"/>
                <a:cs typeface="Museo Slab 500"/>
                <a:sym typeface="Museo Slab 500"/>
              </a:defRPr>
            </a:lvl1pPr>
          </a:lstStyle>
          <a:p>
            <a:r>
              <a:t>Spring</a:t>
            </a:r>
          </a:p>
        </p:txBody>
      </p:sp>
      <p:sp>
        <p:nvSpPr>
          <p:cNvPr id="177" name="Catch"/>
          <p:cNvSpPr txBox="1"/>
          <p:nvPr/>
        </p:nvSpPr>
        <p:spPr>
          <a:xfrm>
            <a:off x="4553832" y="3305628"/>
            <a:ext cx="2271535" cy="990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900" b="0">
                <a:solidFill>
                  <a:srgbClr val="000000"/>
                </a:solidFill>
                <a:latin typeface="Museo Slab 500"/>
                <a:ea typeface="Museo Slab 500"/>
                <a:cs typeface="Museo Slab 500"/>
                <a:sym typeface="Museo Slab 500"/>
              </a:defRPr>
            </a:lvl1pPr>
          </a:lstStyle>
          <a:p>
            <a:r>
              <a:t>Catch</a:t>
            </a:r>
          </a:p>
        </p:txBody>
      </p:sp>
      <p:sp>
        <p:nvSpPr>
          <p:cNvPr id="178" name="Holding Bar"/>
          <p:cNvSpPr txBox="1"/>
          <p:nvPr/>
        </p:nvSpPr>
        <p:spPr>
          <a:xfrm>
            <a:off x="17940205" y="12041413"/>
            <a:ext cx="4563645" cy="990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900" b="0">
                <a:solidFill>
                  <a:srgbClr val="000000"/>
                </a:solidFill>
                <a:latin typeface="Museo Slab 500"/>
                <a:ea typeface="Museo Slab 500"/>
                <a:cs typeface="Museo Slab 500"/>
                <a:sym typeface="Museo Slab 500"/>
              </a:defRPr>
            </a:lvl1pPr>
          </a:lstStyle>
          <a:p>
            <a:r>
              <a:t>Holding Bar</a:t>
            </a:r>
          </a:p>
        </p:txBody>
      </p:sp>
      <p:sp>
        <p:nvSpPr>
          <p:cNvPr id="179" name="Platform"/>
          <p:cNvSpPr txBox="1"/>
          <p:nvPr/>
        </p:nvSpPr>
        <p:spPr>
          <a:xfrm>
            <a:off x="4033068" y="9412513"/>
            <a:ext cx="3313063" cy="990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5900" b="0">
                <a:solidFill>
                  <a:srgbClr val="000000"/>
                </a:solidFill>
                <a:latin typeface="Museo Slab 500"/>
                <a:ea typeface="Museo Slab 500"/>
                <a:cs typeface="Museo Slab 500"/>
                <a:sym typeface="Museo Slab 500"/>
              </a:defRPr>
            </a:lvl1pPr>
          </a:lstStyle>
          <a:p>
            <a:r>
              <a:t>Platform</a:t>
            </a:r>
          </a:p>
        </p:txBody>
      </p:sp>
      <p:sp>
        <p:nvSpPr>
          <p:cNvPr id="180" name="Line"/>
          <p:cNvSpPr/>
          <p:nvPr/>
        </p:nvSpPr>
        <p:spPr>
          <a:xfrm flipV="1">
            <a:off x="7499612" y="8234053"/>
            <a:ext cx="1252415" cy="1546357"/>
          </a:xfrm>
          <a:prstGeom prst="line">
            <a:avLst/>
          </a:prstGeom>
          <a:ln w="190500">
            <a:solidFill>
              <a:srgbClr val="000000"/>
            </a:solidFill>
            <a:miter lim="400000"/>
            <a:tailEnd type="triangle"/>
          </a:ln>
        </p:spPr>
        <p:txBody>
          <a:bodyPr lIns="50800" tIns="50800" rIns="50800" bIns="50800" anchor="ctr"/>
          <a:lstStyle/>
          <a:p>
            <a:pPr>
              <a:defRPr sz="3200" b="0">
                <a:latin typeface="+mn-lt"/>
                <a:ea typeface="+mn-ea"/>
                <a:cs typeface="+mn-cs"/>
                <a:sym typeface="Helvetica Neue Medium"/>
              </a:defRPr>
            </a:pPr>
            <a:endParaRPr/>
          </a:p>
        </p:txBody>
      </p:sp>
      <p:sp>
        <p:nvSpPr>
          <p:cNvPr id="181" name="Line"/>
          <p:cNvSpPr/>
          <p:nvPr/>
        </p:nvSpPr>
        <p:spPr>
          <a:xfrm>
            <a:off x="7047121" y="3816853"/>
            <a:ext cx="2116563" cy="795064"/>
          </a:xfrm>
          <a:prstGeom prst="line">
            <a:avLst/>
          </a:prstGeom>
          <a:ln w="190500">
            <a:solidFill>
              <a:srgbClr val="000000"/>
            </a:solidFill>
            <a:miter lim="400000"/>
            <a:tailEnd type="triangle"/>
          </a:ln>
        </p:spPr>
        <p:txBody>
          <a:bodyPr lIns="50800" tIns="50800" rIns="50800" bIns="50800" anchor="ctr"/>
          <a:lstStyle/>
          <a:p>
            <a:pPr>
              <a:defRPr sz="3200" b="0">
                <a:latin typeface="+mn-lt"/>
                <a:ea typeface="+mn-ea"/>
                <a:cs typeface="+mn-cs"/>
                <a:sym typeface="Helvetica Neue Medium"/>
              </a:defRPr>
            </a:pPr>
            <a:endParaRPr/>
          </a:p>
        </p:txBody>
      </p:sp>
      <p:sp>
        <p:nvSpPr>
          <p:cNvPr id="182" name="Line"/>
          <p:cNvSpPr/>
          <p:nvPr/>
        </p:nvSpPr>
        <p:spPr>
          <a:xfrm flipH="1">
            <a:off x="17788397" y="5441485"/>
            <a:ext cx="2523204" cy="1650597"/>
          </a:xfrm>
          <a:prstGeom prst="line">
            <a:avLst/>
          </a:prstGeom>
          <a:ln w="190500">
            <a:solidFill>
              <a:srgbClr val="000000"/>
            </a:solidFill>
            <a:miter lim="400000"/>
            <a:tailEnd type="triangle"/>
          </a:ln>
        </p:spPr>
        <p:txBody>
          <a:bodyPr lIns="50800" tIns="50800" rIns="50800" bIns="50800" anchor="ctr"/>
          <a:lstStyle/>
          <a:p>
            <a:pPr>
              <a:defRPr sz="3200" b="0">
                <a:latin typeface="+mn-lt"/>
                <a:ea typeface="+mn-ea"/>
                <a:cs typeface="+mn-cs"/>
                <a:sym typeface="Helvetica Neue Medium"/>
              </a:defRPr>
            </a:pPr>
            <a:endParaRPr/>
          </a:p>
        </p:txBody>
      </p:sp>
      <p:sp>
        <p:nvSpPr>
          <p:cNvPr id="183" name="Line"/>
          <p:cNvSpPr/>
          <p:nvPr/>
        </p:nvSpPr>
        <p:spPr>
          <a:xfrm flipH="1" flipV="1">
            <a:off x="15522829" y="8884382"/>
            <a:ext cx="2194841" cy="3015114"/>
          </a:xfrm>
          <a:prstGeom prst="line">
            <a:avLst/>
          </a:prstGeom>
          <a:ln w="190500">
            <a:solidFill>
              <a:srgbClr val="000000"/>
            </a:solidFill>
            <a:miter lim="400000"/>
            <a:tailEnd type="triangle"/>
          </a:ln>
        </p:spPr>
        <p:txBody>
          <a:bodyPr lIns="50800" tIns="50800" rIns="50800" bIns="50800" anchor="ctr"/>
          <a:lstStyle/>
          <a:p>
            <a:pPr>
              <a:defRPr sz="3200" b="0">
                <a:latin typeface="+mn-lt"/>
                <a:ea typeface="+mn-ea"/>
                <a:cs typeface="+mn-cs"/>
                <a:sym typeface="Helvetica Neue Medium"/>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The Habits of Making Disciple Makers"/>
          <p:cNvSpPr txBox="1"/>
          <p:nvPr/>
        </p:nvSpPr>
        <p:spPr>
          <a:xfrm>
            <a:off x="-749025" y="364146"/>
            <a:ext cx="25882049" cy="13799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7800" b="0">
                <a:solidFill>
                  <a:srgbClr val="000000"/>
                </a:solidFill>
                <a:latin typeface="Futura Bold"/>
                <a:ea typeface="Futura Bold"/>
                <a:cs typeface="Futura Bold"/>
                <a:sym typeface="Futura Bold"/>
              </a:defRPr>
            </a:lvl1pPr>
          </a:lstStyle>
          <a:p>
            <a:r>
              <a:t>The Habits of Making Disciple Makers</a:t>
            </a:r>
          </a:p>
        </p:txBody>
      </p:sp>
      <p:pic>
        <p:nvPicPr>
          <p:cNvPr id="167" name="DMM Heart and Habits color.png" descr="DMM Heart and Habits color.png"/>
          <p:cNvPicPr>
            <a:picLocks noChangeAspect="1"/>
          </p:cNvPicPr>
          <p:nvPr/>
        </p:nvPicPr>
        <p:blipFill>
          <a:blip r:embed="rId3"/>
          <a:stretch>
            <a:fillRect/>
          </a:stretch>
        </p:blipFill>
        <p:spPr>
          <a:xfrm>
            <a:off x="1824079" y="1856337"/>
            <a:ext cx="21525552" cy="11859663"/>
          </a:xfrm>
          <a:prstGeom prst="rect">
            <a:avLst/>
          </a:prstGeom>
          <a:ln w="12700">
            <a:miter lim="400000"/>
          </a:ln>
        </p:spPr>
      </p:pic>
    </p:spTree>
    <p:extLst>
      <p:ext uri="{BB962C8B-B14F-4D97-AF65-F5344CB8AC3E}">
        <p14:creationId xmlns:p14="http://schemas.microsoft.com/office/powerpoint/2010/main" val="332105692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Irreducible Minimum"/>
          <p:cNvSpPr txBox="1">
            <a:spLocks noGrp="1"/>
          </p:cNvSpPr>
          <p:nvPr>
            <p:ph type="title"/>
          </p:nvPr>
        </p:nvSpPr>
        <p:spPr>
          <a:prstGeom prst="rect">
            <a:avLst/>
          </a:prstGeom>
        </p:spPr>
        <p:txBody>
          <a:bodyPr/>
          <a:lstStyle/>
          <a:p>
            <a:r>
              <a:rPr lang="en-US" dirty="0"/>
              <a:t>Another </a:t>
            </a:r>
            <a:r>
              <a:rPr dirty="0"/>
              <a:t>Irreducible Minimum</a:t>
            </a:r>
          </a:p>
        </p:txBody>
      </p:sp>
      <p:sp>
        <p:nvSpPr>
          <p:cNvPr id="188" name="Sailboat"/>
          <p:cNvSpPr txBox="1">
            <a:spLocks noGrp="1"/>
          </p:cNvSpPr>
          <p:nvPr>
            <p:ph type="body" idx="1"/>
          </p:nvPr>
        </p:nvSpPr>
        <p:spPr>
          <a:xfrm>
            <a:off x="173211" y="1703091"/>
            <a:ext cx="21005801" cy="9296401"/>
          </a:xfrm>
          <a:prstGeom prst="rect">
            <a:avLst/>
          </a:prstGeom>
        </p:spPr>
        <p:txBody>
          <a:bodyPr/>
          <a:lstStyle/>
          <a:p>
            <a:pPr marL="0" lvl="7" indent="0">
              <a:buClrTx/>
              <a:buSzTx/>
              <a:buNone/>
              <a:defRPr sz="6400" b="1">
                <a:solidFill>
                  <a:srgbClr val="000000"/>
                </a:solidFill>
                <a:latin typeface="Futura Condensed"/>
                <a:ea typeface="Futura Condensed"/>
                <a:cs typeface="Futura Condensed"/>
                <a:sym typeface="Futura Condensed"/>
              </a:defRPr>
            </a:pPr>
            <a:r>
              <a:rPr dirty="0"/>
              <a:t>     </a:t>
            </a:r>
            <a:r>
              <a:rPr lang="en-US" dirty="0"/>
              <a:t>Wind</a:t>
            </a:r>
            <a:r>
              <a:rPr dirty="0"/>
              <a:t> </a:t>
            </a:r>
          </a:p>
        </p:txBody>
      </p:sp>
      <p:sp>
        <p:nvSpPr>
          <p:cNvPr id="189" name="© New Generations 2020"/>
          <p:cNvSpPr txBox="1"/>
          <p:nvPr/>
        </p:nvSpPr>
        <p:spPr>
          <a:xfrm>
            <a:off x="1089545" y="12736240"/>
            <a:ext cx="2697710" cy="374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800" b="0">
                <a:solidFill>
                  <a:srgbClr val="000000"/>
                </a:solidFill>
              </a:defRPr>
            </a:lvl1pPr>
          </a:lstStyle>
          <a:p>
            <a:pPr>
              <a:defRPr sz="3000" b="1"/>
            </a:pPr>
            <a:r>
              <a:rPr sz="1800" b="0"/>
              <a:t>© New Generations 2020</a:t>
            </a:r>
          </a:p>
        </p:txBody>
      </p:sp>
      <p:pic>
        <p:nvPicPr>
          <p:cNvPr id="6" name="Picture 5">
            <a:extLst>
              <a:ext uri="{FF2B5EF4-FFF2-40B4-BE49-F238E27FC236}">
                <a16:creationId xmlns:a16="http://schemas.microsoft.com/office/drawing/2014/main" id="{814D700C-965E-452D-86DF-770F1F424A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2117" y="2641600"/>
            <a:ext cx="9675391" cy="11436312"/>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95234-A5F8-4CCD-9FF2-50F219B79171}"/>
              </a:ext>
            </a:extLst>
          </p:cNvPr>
          <p:cNvSpPr>
            <a:spLocks noGrp="1"/>
          </p:cNvSpPr>
          <p:nvPr>
            <p:ph type="title"/>
          </p:nvPr>
        </p:nvSpPr>
        <p:spPr/>
        <p:txBody>
          <a:bodyPr/>
          <a:lstStyle/>
          <a:p>
            <a:r>
              <a:rPr lang="en-US" dirty="0"/>
              <a:t>Small Group Review</a:t>
            </a:r>
          </a:p>
        </p:txBody>
      </p:sp>
      <p:sp>
        <p:nvSpPr>
          <p:cNvPr id="3" name="Text Placeholder 2">
            <a:extLst>
              <a:ext uri="{FF2B5EF4-FFF2-40B4-BE49-F238E27FC236}">
                <a16:creationId xmlns:a16="http://schemas.microsoft.com/office/drawing/2014/main" id="{56AE1E3D-3B6C-4AA4-812D-58A44BEBF8B3}"/>
              </a:ext>
            </a:extLst>
          </p:cNvPr>
          <p:cNvSpPr>
            <a:spLocks noGrp="1"/>
          </p:cNvSpPr>
          <p:nvPr>
            <p:ph type="body" idx="1"/>
          </p:nvPr>
        </p:nvSpPr>
        <p:spPr>
          <a:xfrm>
            <a:off x="1377373" y="3378200"/>
            <a:ext cx="21005800" cy="7624618"/>
          </a:xfrm>
        </p:spPr>
        <p:txBody>
          <a:bodyPr>
            <a:normAutofit fontScale="92500" lnSpcReduction="10000"/>
          </a:bodyPr>
          <a:lstStyle/>
          <a:p>
            <a:r>
              <a:rPr lang="en-US" dirty="0"/>
              <a:t>Today the person whose first name is </a:t>
            </a:r>
            <a:r>
              <a:rPr lang="en-US" i="1" dirty="0"/>
              <a:t>last</a:t>
            </a:r>
            <a:r>
              <a:rPr lang="en-US" dirty="0"/>
              <a:t> alphabetically will be your facilitator...</a:t>
            </a:r>
          </a:p>
          <a:p>
            <a:r>
              <a:rPr lang="en-US" dirty="0"/>
              <a:t>Discuss - </a:t>
            </a:r>
          </a:p>
          <a:p>
            <a:pPr lvl="1"/>
            <a:r>
              <a:rPr lang="en-US" dirty="0"/>
              <a:t>How did it go adding “extra” to your ordinary prayer? What did you do?</a:t>
            </a:r>
          </a:p>
          <a:p>
            <a:pPr lvl="1"/>
            <a:r>
              <a:rPr lang="en-US" dirty="0"/>
              <a:t>How did it go asking to pray for 3 people on-the-spot?</a:t>
            </a:r>
          </a:p>
        </p:txBody>
      </p:sp>
    </p:spTree>
    <p:extLst>
      <p:ext uri="{BB962C8B-B14F-4D97-AF65-F5344CB8AC3E}">
        <p14:creationId xmlns:p14="http://schemas.microsoft.com/office/powerpoint/2010/main" val="125858273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DC7C3-89EE-4032-919F-EC2BDA1B8365}"/>
              </a:ext>
            </a:extLst>
          </p:cNvPr>
          <p:cNvSpPr>
            <a:spLocks noGrp="1"/>
          </p:cNvSpPr>
          <p:nvPr>
            <p:ph type="title"/>
          </p:nvPr>
        </p:nvSpPr>
        <p:spPr/>
        <p:txBody>
          <a:bodyPr/>
          <a:lstStyle/>
          <a:p>
            <a:r>
              <a:rPr lang="en-US" dirty="0"/>
              <a:t>Large Group</a:t>
            </a:r>
          </a:p>
        </p:txBody>
      </p:sp>
      <p:sp>
        <p:nvSpPr>
          <p:cNvPr id="3" name="Text Placeholder 2">
            <a:extLst>
              <a:ext uri="{FF2B5EF4-FFF2-40B4-BE49-F238E27FC236}">
                <a16:creationId xmlns:a16="http://schemas.microsoft.com/office/drawing/2014/main" id="{B9133F5C-81FB-4CAF-87AA-FCA23305B9D4}"/>
              </a:ext>
            </a:extLst>
          </p:cNvPr>
          <p:cNvSpPr>
            <a:spLocks noGrp="1"/>
          </p:cNvSpPr>
          <p:nvPr>
            <p:ph type="body" idx="1"/>
          </p:nvPr>
        </p:nvSpPr>
        <p:spPr>
          <a:xfrm>
            <a:off x="1418936" y="3200400"/>
            <a:ext cx="21005800" cy="6149109"/>
          </a:xfrm>
        </p:spPr>
        <p:txBody>
          <a:bodyPr/>
          <a:lstStyle/>
          <a:p>
            <a:r>
              <a:rPr lang="en-US" dirty="0"/>
              <a:t>Is there a story one or two of you might want to share about praying for others last week?</a:t>
            </a:r>
          </a:p>
        </p:txBody>
      </p:sp>
    </p:spTree>
    <p:extLst>
      <p:ext uri="{BB962C8B-B14F-4D97-AF65-F5344CB8AC3E}">
        <p14:creationId xmlns:p14="http://schemas.microsoft.com/office/powerpoint/2010/main" val="97676203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1D479-3B5D-46DE-9362-9B58EC8211DC}"/>
              </a:ext>
            </a:extLst>
          </p:cNvPr>
          <p:cNvSpPr>
            <a:spLocks noGrp="1"/>
          </p:cNvSpPr>
          <p:nvPr>
            <p:ph type="title"/>
          </p:nvPr>
        </p:nvSpPr>
        <p:spPr/>
        <p:txBody>
          <a:bodyPr/>
          <a:lstStyle/>
          <a:p>
            <a:r>
              <a:rPr lang="en-US" dirty="0"/>
              <a:t>Small Groups</a:t>
            </a:r>
          </a:p>
        </p:txBody>
      </p:sp>
      <p:sp>
        <p:nvSpPr>
          <p:cNvPr id="3" name="Text Placeholder 2">
            <a:extLst>
              <a:ext uri="{FF2B5EF4-FFF2-40B4-BE49-F238E27FC236}">
                <a16:creationId xmlns:a16="http://schemas.microsoft.com/office/drawing/2014/main" id="{C9833663-40EF-4B54-88A0-77CA27A75642}"/>
              </a:ext>
            </a:extLst>
          </p:cNvPr>
          <p:cNvSpPr>
            <a:spLocks noGrp="1"/>
          </p:cNvSpPr>
          <p:nvPr>
            <p:ph type="body" idx="1"/>
          </p:nvPr>
        </p:nvSpPr>
        <p:spPr>
          <a:xfrm>
            <a:off x="1689100" y="3149600"/>
            <a:ext cx="21005800" cy="10566400"/>
          </a:xfrm>
        </p:spPr>
        <p:txBody>
          <a:bodyPr>
            <a:normAutofit fontScale="85000" lnSpcReduction="20000"/>
          </a:bodyPr>
          <a:lstStyle/>
          <a:p>
            <a:r>
              <a:rPr lang="en-US" dirty="0"/>
              <a:t>Read Deuteronomy 6:4-9.  One person share their paraphrase. Discuss:</a:t>
            </a:r>
          </a:p>
          <a:p>
            <a:pPr lvl="1"/>
            <a:r>
              <a:rPr lang="en-US" dirty="0"/>
              <a:t>What stood out to you from this passage? </a:t>
            </a:r>
          </a:p>
          <a:p>
            <a:pPr lvl="1"/>
            <a:r>
              <a:rPr lang="en-US" dirty="0"/>
              <a:t>Can this be applied to “spiritual children” or only biological? How? </a:t>
            </a:r>
          </a:p>
          <a:p>
            <a:pPr lvl="1"/>
            <a:r>
              <a:rPr lang="en-US" dirty="0"/>
              <a:t>What is the significance of, ”Tie them as symbols on your hands and bind them on your foreheads”? Who sees things that are tied to your hands? Who sees things that are tied to your forehead? </a:t>
            </a:r>
          </a:p>
          <a:p>
            <a:pPr lvl="1"/>
            <a:r>
              <a:rPr lang="en-US" dirty="0"/>
              <a:t>What does it mean to, ”Write them on the doorframes and gates”? What is the difference between those two places? Who sees these two places?</a:t>
            </a:r>
          </a:p>
          <a:p>
            <a:pPr lvl="1"/>
            <a:r>
              <a:rPr lang="en-US" dirty="0"/>
              <a:t>Can this passage be obeyed without speaking? </a:t>
            </a:r>
          </a:p>
        </p:txBody>
      </p:sp>
    </p:spTree>
    <p:extLst>
      <p:ext uri="{BB962C8B-B14F-4D97-AF65-F5344CB8AC3E}">
        <p14:creationId xmlns:p14="http://schemas.microsoft.com/office/powerpoint/2010/main" val="2999367770"/>
      </p:ext>
    </p:extLst>
  </p:cSld>
  <p:clrMapOvr>
    <a:masterClrMapping/>
  </p:clrMapOvr>
  <p:transition spd="med"/>
</p:sld>
</file>

<file path=ppt/theme/theme1.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2754</TotalTime>
  <Words>1279</Words>
  <Application>Microsoft Office PowerPoint</Application>
  <PresentationFormat>Custom</PresentationFormat>
  <Paragraphs>105</Paragraphs>
  <Slides>22</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Futura</vt:lpstr>
      <vt:lpstr>Futura Bold</vt:lpstr>
      <vt:lpstr>Futura Condensed</vt:lpstr>
      <vt:lpstr>Helvetica Neue</vt:lpstr>
      <vt:lpstr>Helvetica Neue Light</vt:lpstr>
      <vt:lpstr>Helvetica Neue Medium</vt:lpstr>
      <vt:lpstr>Museo Slab 500</vt:lpstr>
      <vt:lpstr>system-ui</vt:lpstr>
      <vt:lpstr>Black</vt:lpstr>
      <vt:lpstr>PowerPoint Presentation</vt:lpstr>
      <vt:lpstr>Quick Review</vt:lpstr>
      <vt:lpstr>PowerPoint Presentation</vt:lpstr>
      <vt:lpstr>Irreducible Minimum</vt:lpstr>
      <vt:lpstr>PowerPoint Presentation</vt:lpstr>
      <vt:lpstr>Another Irreducible Minimum</vt:lpstr>
      <vt:lpstr>Small Group Review</vt:lpstr>
      <vt:lpstr>Large Group</vt:lpstr>
      <vt:lpstr>Small Groups</vt:lpstr>
      <vt:lpstr>Deut. 6:4-9</vt:lpstr>
      <vt:lpstr>Large Group: “Living out Loud”</vt:lpstr>
      <vt:lpstr>Shema Statements</vt:lpstr>
      <vt:lpstr>At least 1 Shema per day</vt:lpstr>
      <vt:lpstr>Engagement</vt:lpstr>
      <vt:lpstr>Compassionate Engagement</vt:lpstr>
      <vt:lpstr>Compassionate Engagement</vt:lpstr>
      <vt:lpstr>Small Groups</vt:lpstr>
      <vt:lpstr>Engagement</vt:lpstr>
      <vt:lpstr>Wonders of the Holy Spirit</vt:lpstr>
      <vt:lpstr>Sum: DMM engagement is like   a 3 legged stool </vt:lpstr>
      <vt:lpstr>Small Groups</vt:lpstr>
      <vt:lpstr>Assignments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heidenreich</dc:creator>
  <cp:lastModifiedBy>Dave</cp:lastModifiedBy>
  <cp:revision>14</cp:revision>
  <dcterms:modified xsi:type="dcterms:W3CDTF">2023-11-16T14:15:17Z</dcterms:modified>
</cp:coreProperties>
</file>